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27"/>
  </p:notesMasterIdLst>
  <p:handoutMasterIdLst>
    <p:handoutMasterId r:id="rId28"/>
  </p:handoutMasterIdLst>
  <p:sldIdLst>
    <p:sldId id="705" r:id="rId3"/>
    <p:sldId id="896" r:id="rId4"/>
    <p:sldId id="981" r:id="rId5"/>
    <p:sldId id="897" r:id="rId6"/>
    <p:sldId id="899" r:id="rId7"/>
    <p:sldId id="953" r:id="rId8"/>
    <p:sldId id="937" r:id="rId9"/>
    <p:sldId id="938" r:id="rId10"/>
    <p:sldId id="940" r:id="rId11"/>
    <p:sldId id="954" r:id="rId12"/>
    <p:sldId id="975" r:id="rId13"/>
    <p:sldId id="977" r:id="rId14"/>
    <p:sldId id="982" r:id="rId15"/>
    <p:sldId id="943" r:id="rId16"/>
    <p:sldId id="942" r:id="rId17"/>
    <p:sldId id="944" r:id="rId18"/>
    <p:sldId id="945" r:id="rId19"/>
    <p:sldId id="946" r:id="rId20"/>
    <p:sldId id="948" r:id="rId21"/>
    <p:sldId id="949" r:id="rId22"/>
    <p:sldId id="956" r:id="rId23"/>
    <p:sldId id="950" r:id="rId24"/>
    <p:sldId id="951" r:id="rId25"/>
    <p:sldId id="958" r:id="rId26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FF"/>
    <a:srgbClr val="007A37"/>
    <a:srgbClr val="FFFFFF"/>
    <a:srgbClr val="F48020"/>
    <a:srgbClr val="E76F0B"/>
    <a:srgbClr val="F7A45F"/>
    <a:srgbClr val="C9C400"/>
    <a:srgbClr val="FFECAF"/>
    <a:srgbClr val="2F2FFF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68260" autoAdjust="0"/>
  </p:normalViewPr>
  <p:slideViewPr>
    <p:cSldViewPr>
      <p:cViewPr varScale="1">
        <p:scale>
          <a:sx n="75" d="100"/>
          <a:sy n="75" d="100"/>
        </p:scale>
        <p:origin x="267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sz="1200" b="1" dirty="0" err="1" smtClean="0">
                <a:solidFill>
                  <a:prstClr val="black"/>
                </a:solidFill>
              </a:rPr>
              <a:t>Illusionization</a:t>
            </a:r>
            <a:r>
              <a:rPr lang="en-US" sz="1200" b="1" dirty="0" smtClean="0">
                <a:solidFill>
                  <a:prstClr val="black"/>
                </a:solidFill>
              </a:rPr>
              <a:t>:</a:t>
            </a:r>
            <a:r>
              <a:rPr lang="en-US" sz="1200" b="1" baseline="0" dirty="0" smtClean="0">
                <a:solidFill>
                  <a:prstClr val="black"/>
                </a:solidFill>
              </a:rPr>
              <a:t> </a:t>
            </a:r>
            <a:r>
              <a:rPr lang="en-US" sz="1200" b="0" baseline="0" dirty="0" smtClean="0">
                <a:solidFill>
                  <a:prstClr val="black"/>
                </a:solidFill>
              </a:rPr>
              <a:t>it is a very specific term, used in one paper that you read but not the audience, and that does not bring anything.</a:t>
            </a:r>
          </a:p>
          <a:p>
            <a:endParaRPr lang="en-US" sz="1200" b="0" baseline="0" dirty="0" smtClean="0">
              <a:solidFill>
                <a:prstClr val="black"/>
              </a:solidFill>
            </a:endParaRPr>
          </a:p>
          <a:p>
            <a:r>
              <a:rPr lang="en-US" sz="1200" b="0" baseline="0" dirty="0" smtClean="0">
                <a:solidFill>
                  <a:prstClr val="black"/>
                </a:solidFill>
              </a:rPr>
              <a:t>Similar to previous, this is not what is intended with “</a:t>
            </a:r>
            <a:r>
              <a:rPr lang="en-US" sz="1200" b="0" baseline="0" dirty="0" err="1" smtClean="0">
                <a:solidFill>
                  <a:prstClr val="black"/>
                </a:solidFill>
              </a:rPr>
              <a:t>insideness</a:t>
            </a:r>
            <a:r>
              <a:rPr lang="en-US" sz="1200" b="0" baseline="0" dirty="0" smtClean="0">
                <a:solidFill>
                  <a:prstClr val="black"/>
                </a:solidFill>
              </a:rPr>
              <a:t>”…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5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get the figure</a:t>
            </a:r>
          </a:p>
          <a:p>
            <a:endParaRPr lang="en-US" dirty="0" smtClean="0"/>
          </a:p>
          <a:p>
            <a:r>
              <a:rPr lang="en-US" dirty="0" smtClean="0"/>
              <a:t>I don’t get the examples</a:t>
            </a:r>
            <a:r>
              <a:rPr lang="en-US" baseline="0" dirty="0" smtClean="0"/>
              <a:t> under “Using Visual Languages”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8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1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Similar to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Syriani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et al.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2014, we separate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Animation Effects, from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Animation Scheduling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You can orally comment the similarity (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Trafo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blocks + Scheduling)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 figure does not bring much, and is difficult to read, and requires you to explain it during a long 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72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Illustrate with simple things, typically on the FSM DSL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92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EXAMPLE!!!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64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2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9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Too much things are mixed in this slide…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should focus on parameters: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Why do we need parameters (typically, illustrate the previous one)?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 problems does it bring to introduce parameters?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01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SECOND STEP: To what do we connect parameters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Model Elements (left)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Elements (right)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But they are similar up to the rendering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trafo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assuming this is easy to compute on each step (or, to cache for the current model)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1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883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Remove the TU ---- AU figure: this is not its point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Illustrate the idea…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We want to be able to notify the MA engine that a TU is currently executed, so the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MA engine performs the animation.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Two problems here: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How do we locate relevant TUs inside the overall transformation?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 is the communication process between both engines?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Solution: the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GeMoC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approach for debugging, with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Annotations for TU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protocol based on four notifications (cf. paper… but put them in the slide!)s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4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should </a:t>
            </a: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be rewritten completely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83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3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3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Min and Mio?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approach is guided BY TRAFOS: one TU triggers one or several UA, not the other way around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figure is overcomplicated.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Put four TU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first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third correspond to 5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137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the image and the “fully unlock…”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how reuse can be achieved: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TU corresponds to several AUs (previous slide)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AU may be used for several TUs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48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Change the title to “3 Key Challenges” and just number them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6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CONCRETE !!!!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symbol</a:t>
            </a:r>
            <a:r>
              <a:rPr lang="en-US" baseline="0" dirty="0" smtClean="0"/>
              <a:t> for INITIAL and FINAL states, and write the queries explicitly in each </a:t>
            </a:r>
            <a:r>
              <a:rPr lang="en-US" baseline="0" dirty="0" err="1" smtClean="0"/>
              <a:t>metamodel</a:t>
            </a:r>
            <a:r>
              <a:rPr lang="en-US" baseline="0" dirty="0" smtClean="0"/>
              <a:t>, with a table for each State kind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SNAPPING… To be discussed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9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9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7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9151718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259632" y="2708920"/>
            <a:ext cx="6768752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9151718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259632" y="2708920"/>
            <a:ext cx="6768752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2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2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1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7" y="5832477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6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43608" y="5697253"/>
            <a:ext cx="379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200" dirty="0" err="1">
                <a:solidFill>
                  <a:prstClr val="black"/>
                </a:solidFill>
              </a:rPr>
              <a:t>Monday</a:t>
            </a:r>
            <a:r>
              <a:rPr lang="fr-FR" sz="1200" dirty="0">
                <a:solidFill>
                  <a:prstClr val="black"/>
                </a:solidFill>
              </a:rPr>
              <a:t> 24th </a:t>
            </a:r>
            <a:r>
              <a:rPr lang="fr-FR" sz="1200" dirty="0" err="1">
                <a:solidFill>
                  <a:prstClr val="black"/>
                </a:solidFill>
              </a:rPr>
              <a:t>October</a:t>
            </a:r>
            <a:r>
              <a:rPr lang="fr-FR" sz="12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36512" y="44624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b="1" dirty="0">
                <a:latin typeface="Arial" charset="0"/>
              </a:rPr>
              <a:t>Moussa </a:t>
            </a:r>
            <a:r>
              <a:rPr lang="en-GB" sz="2800" b="1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cap="small" dirty="0">
                <a:latin typeface="Arial" charset="0"/>
              </a:rPr>
              <a:t>Abdelkader Ouared,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03" y="35911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1" name="Group 168"/>
          <p:cNvGrpSpPr/>
          <p:nvPr/>
        </p:nvGrpSpPr>
        <p:grpSpPr>
          <a:xfrm>
            <a:off x="132377" y="3140969"/>
            <a:ext cx="2423427" cy="1720913"/>
            <a:chOff x="72427" y="180314"/>
            <a:chExt cx="2423427" cy="1720913"/>
          </a:xfrm>
        </p:grpSpPr>
        <p:sp>
          <p:nvSpPr>
            <p:cNvPr id="92" name="Rectangle 91"/>
            <p:cNvSpPr/>
            <p:nvPr/>
          </p:nvSpPr>
          <p:spPr>
            <a:xfrm>
              <a:off x="72427" y="180314"/>
              <a:ext cx="2423427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155"/>
            <p:cNvGrpSpPr/>
            <p:nvPr/>
          </p:nvGrpSpPr>
          <p:grpSpPr>
            <a:xfrm>
              <a:off x="105309" y="230568"/>
              <a:ext cx="2317555" cy="1342333"/>
              <a:chOff x="333374" y="419100"/>
              <a:chExt cx="2317555" cy="1342333"/>
            </a:xfrm>
          </p:grpSpPr>
          <p:grpSp>
            <p:nvGrpSpPr>
              <p:cNvPr id="94" name="Group 48"/>
              <p:cNvGrpSpPr/>
              <p:nvPr/>
            </p:nvGrpSpPr>
            <p:grpSpPr>
              <a:xfrm>
                <a:off x="333374" y="419100"/>
                <a:ext cx="1266826" cy="559523"/>
                <a:chOff x="333374" y="419100"/>
                <a:chExt cx="1266826" cy="559523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kumimoji="0" lang="en-GB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kumimoji="0" lang="en-GB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95" name="Group 53"/>
              <p:cNvGrpSpPr/>
              <p:nvPr/>
            </p:nvGrpSpPr>
            <p:grpSpPr>
              <a:xfrm>
                <a:off x="1593652" y="1154200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kumimoji="0" lang="en-GB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96" name="Elbow Connector 69"/>
              <p:cNvCxnSpPr>
                <a:endCxn id="103" idx="0"/>
              </p:cNvCxnSpPr>
              <p:nvPr/>
            </p:nvCxnSpPr>
            <p:spPr>
              <a:xfrm>
                <a:off x="1600199" y="695325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7" name="TextBox 70"/>
              <p:cNvSpPr txBox="1"/>
              <p:nvPr/>
            </p:nvSpPr>
            <p:spPr>
              <a:xfrm>
                <a:off x="2073075" y="851513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TextBox 71"/>
              <p:cNvSpPr txBox="1"/>
              <p:nvPr/>
            </p:nvSpPr>
            <p:spPr>
              <a:xfrm>
                <a:off x="1664291" y="502549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kumimoji="0" lang="fr-F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1622565" y="647146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0" name="Elbow Connector 105"/>
              <p:cNvCxnSpPr>
                <a:stCxn id="123" idx="2"/>
                <a:endCxn id="104" idx="1"/>
              </p:cNvCxnSpPr>
              <p:nvPr/>
            </p:nvCxnSpPr>
            <p:spPr>
              <a:xfrm rot="16200000" flipH="1">
                <a:off x="983494" y="961915"/>
                <a:ext cx="593451" cy="62686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1" name="TextBox 120"/>
              <p:cNvSpPr txBox="1"/>
              <p:nvPr/>
            </p:nvSpPr>
            <p:spPr>
              <a:xfrm>
                <a:off x="922020" y="1378256"/>
                <a:ext cx="7773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initial</a:t>
                </a:r>
                <a:endParaRPr kumimoji="0" lang="en-GB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TextBox 121"/>
              <p:cNvSpPr txBox="1"/>
              <p:nvPr/>
            </p:nvSpPr>
            <p:spPr>
              <a:xfrm>
                <a:off x="922019" y="1545989"/>
                <a:ext cx="7773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final</a:t>
                </a:r>
                <a:endParaRPr kumimoji="0" lang="en-GB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124" name="Group 164"/>
          <p:cNvGrpSpPr/>
          <p:nvPr/>
        </p:nvGrpSpPr>
        <p:grpSpPr>
          <a:xfrm>
            <a:off x="5191909" y="3140968"/>
            <a:ext cx="3930571" cy="1720913"/>
            <a:chOff x="5385444" y="180312"/>
            <a:chExt cx="3930571" cy="1720913"/>
          </a:xfrm>
        </p:grpSpPr>
        <p:sp>
          <p:nvSpPr>
            <p:cNvPr id="125" name="Rectangle 124"/>
            <p:cNvSpPr/>
            <p:nvPr/>
          </p:nvSpPr>
          <p:spPr>
            <a:xfrm>
              <a:off x="5385444" y="180312"/>
              <a:ext cx="3930571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6" name="Group 156"/>
            <p:cNvGrpSpPr/>
            <p:nvPr/>
          </p:nvGrpSpPr>
          <p:grpSpPr>
            <a:xfrm>
              <a:off x="5435440" y="231138"/>
              <a:ext cx="3808969" cy="1570848"/>
              <a:chOff x="6373909" y="413471"/>
              <a:chExt cx="3808969" cy="1570848"/>
            </a:xfrm>
          </p:grpSpPr>
          <p:cxnSp>
            <p:nvCxnSpPr>
              <p:cNvPr id="127" name="Elbow Connector 96"/>
              <p:cNvCxnSpPr>
                <a:stCxn id="138" idx="1"/>
                <a:endCxn id="146" idx="3"/>
              </p:cNvCxnSpPr>
              <p:nvPr/>
            </p:nvCxnSpPr>
            <p:spPr>
              <a:xfrm rot="10800000" flipV="1">
                <a:off x="8691464" y="1046325"/>
                <a:ext cx="629397" cy="52011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8" name="Rectangle 127"/>
              <p:cNvSpPr/>
              <p:nvPr/>
            </p:nvSpPr>
            <p:spPr>
              <a:xfrm>
                <a:off x="9320860" y="1296225"/>
                <a:ext cx="862018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9306174" y="1708094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30" name="Elbow Connector 80"/>
              <p:cNvCxnSpPr>
                <a:stCxn id="129" idx="1"/>
                <a:endCxn id="146" idx="3"/>
              </p:cNvCxnSpPr>
              <p:nvPr/>
            </p:nvCxnSpPr>
            <p:spPr>
              <a:xfrm rot="10800000">
                <a:off x="8691464" y="1566445"/>
                <a:ext cx="614711" cy="279762"/>
              </a:xfrm>
              <a:prstGeom prst="bentConnector3">
                <a:avLst>
                  <a:gd name="adj1" fmla="val 48451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Elbow Connector 81"/>
              <p:cNvCxnSpPr>
                <a:stCxn id="128" idx="1"/>
                <a:endCxn id="146" idx="3"/>
              </p:cNvCxnSpPr>
              <p:nvPr/>
            </p:nvCxnSpPr>
            <p:spPr>
              <a:xfrm rot="10800000" flipV="1">
                <a:off x="8691464" y="1434337"/>
                <a:ext cx="629397" cy="13210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7" name="Isosceles Triangle 82"/>
              <p:cNvSpPr/>
              <p:nvPr/>
            </p:nvSpPr>
            <p:spPr>
              <a:xfrm rot="16200000">
                <a:off x="8697737" y="1504028"/>
                <a:ext cx="125198" cy="137746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9320860" y="908213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39" name="Group 127"/>
              <p:cNvGrpSpPr/>
              <p:nvPr/>
            </p:nvGrpSpPr>
            <p:grpSpPr>
              <a:xfrm>
                <a:off x="6373909" y="413471"/>
                <a:ext cx="1266826" cy="559523"/>
                <a:chOff x="333374" y="419100"/>
                <a:chExt cx="1266826" cy="559523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kumimoji="0" lang="en-GB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kumimoji="0" lang="en-GB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40" name="Group 130"/>
              <p:cNvGrpSpPr/>
              <p:nvPr/>
            </p:nvGrpSpPr>
            <p:grpSpPr>
              <a:xfrm>
                <a:off x="7634187" y="1148571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kumimoji="0" lang="en-GB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141" name="Elbow Connector 133"/>
              <p:cNvCxnSpPr>
                <a:endCxn id="145" idx="0"/>
              </p:cNvCxnSpPr>
              <p:nvPr/>
            </p:nvCxnSpPr>
            <p:spPr>
              <a:xfrm>
                <a:off x="7640734" y="689696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2" name="TextBox 134"/>
              <p:cNvSpPr txBox="1"/>
              <p:nvPr/>
            </p:nvSpPr>
            <p:spPr>
              <a:xfrm>
                <a:off x="8113610" y="845884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43" name="TextBox 135"/>
              <p:cNvSpPr txBox="1"/>
              <p:nvPr/>
            </p:nvSpPr>
            <p:spPr>
              <a:xfrm>
                <a:off x="7704826" y="496920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kumimoji="0" lang="fr-F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2700000">
                <a:off x="7663100" y="641517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9" name="Group 167"/>
          <p:cNvGrpSpPr/>
          <p:nvPr/>
        </p:nvGrpSpPr>
        <p:grpSpPr>
          <a:xfrm>
            <a:off x="2674466" y="3140968"/>
            <a:ext cx="2398781" cy="1720913"/>
            <a:chOff x="2821223" y="180313"/>
            <a:chExt cx="2398781" cy="1720913"/>
          </a:xfrm>
        </p:grpSpPr>
        <p:sp>
          <p:nvSpPr>
            <p:cNvPr id="150" name="Rectangle 149"/>
            <p:cNvSpPr/>
            <p:nvPr/>
          </p:nvSpPr>
          <p:spPr>
            <a:xfrm>
              <a:off x="2821223" y="180313"/>
              <a:ext cx="2398781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1" name="Group 157"/>
            <p:cNvGrpSpPr/>
            <p:nvPr/>
          </p:nvGrpSpPr>
          <p:grpSpPr>
            <a:xfrm>
              <a:off x="2865213" y="236767"/>
              <a:ext cx="2325295" cy="1565219"/>
              <a:chOff x="3349772" y="419100"/>
              <a:chExt cx="2325295" cy="1565219"/>
            </a:xfrm>
          </p:grpSpPr>
          <p:grpSp>
            <p:nvGrpSpPr>
              <p:cNvPr id="152" name="Group 108"/>
              <p:cNvGrpSpPr/>
              <p:nvPr/>
            </p:nvGrpSpPr>
            <p:grpSpPr>
              <a:xfrm>
                <a:off x="3349772" y="419100"/>
                <a:ext cx="1266826" cy="559523"/>
                <a:chOff x="333374" y="419100"/>
                <a:chExt cx="1266826" cy="559523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kumimoji="0" lang="en-GB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kumimoji="0" lang="en-GB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53" name="Group 111"/>
              <p:cNvGrpSpPr/>
              <p:nvPr/>
            </p:nvGrpSpPr>
            <p:grpSpPr>
              <a:xfrm>
                <a:off x="4610050" y="1154200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2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10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r>
                    <a:rPr kumimoji="0" lang="fr-FR" sz="10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: </a:t>
                  </a:r>
                  <a:r>
                    <a:rPr kumimoji="0" lang="fr-FR" sz="1000" b="1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endParaRPr kumimoji="0" lang="en-GB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154" name="Elbow Connector 114"/>
              <p:cNvCxnSpPr>
                <a:endCxn id="160" idx="0"/>
              </p:cNvCxnSpPr>
              <p:nvPr/>
            </p:nvCxnSpPr>
            <p:spPr>
              <a:xfrm>
                <a:off x="4616597" y="695325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5" name="TextBox 116"/>
              <p:cNvSpPr txBox="1"/>
              <p:nvPr/>
            </p:nvSpPr>
            <p:spPr>
              <a:xfrm>
                <a:off x="4680689" y="502549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kumimoji="0" lang="fr-FR" sz="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2700000">
                <a:off x="4638963" y="647146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TextBox 125"/>
              <p:cNvSpPr txBox="1"/>
              <p:nvPr/>
            </p:nvSpPr>
            <p:spPr>
              <a:xfrm>
                <a:off x="5111899" y="851513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kumimoji="0" lang="en-GB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355780" y="1046326"/>
                <a:ext cx="1164313" cy="38025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« </a:t>
                </a:r>
                <a:r>
                  <a:rPr kumimoji="0" lang="fr-FR" sz="800" b="1" i="1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enumeration</a:t>
                </a:r>
                <a:r>
                  <a:rPr kumimoji="0" lang="fr-FR" sz="8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 »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355779" y="1426577"/>
                <a:ext cx="1164313" cy="55774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-"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164" name="ZoneTexte 163"/>
          <p:cNvSpPr txBox="1"/>
          <p:nvPr/>
        </p:nvSpPr>
        <p:spPr>
          <a:xfrm>
            <a:off x="669484" y="5602818"/>
            <a:ext cx="663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  <a:p>
            <a:pPr lvl="2">
              <a:spcAft>
                <a:spcPts val="600"/>
              </a:spcAft>
              <a:defRPr/>
            </a:pPr>
            <a:r>
              <a:rPr lang="en-US" dirty="0" smtClean="0">
                <a:solidFill>
                  <a:prstClr val="black"/>
                </a:solidFill>
              </a:rPr>
              <a:t>▶ Providing </a:t>
            </a:r>
            <a:r>
              <a:rPr lang="en-US" i="1" dirty="0">
                <a:solidFill>
                  <a:prstClr val="black"/>
                </a:solidFill>
              </a:rPr>
              <a:t>complex </a:t>
            </a:r>
            <a:r>
              <a:rPr lang="en-US" dirty="0">
                <a:solidFill>
                  <a:prstClr val="black"/>
                </a:solidFill>
              </a:rPr>
              <a:t>rendering </a:t>
            </a:r>
            <a:r>
              <a:rPr lang="en-US" dirty="0" smtClean="0">
                <a:solidFill>
                  <a:prstClr val="black"/>
                </a:solidFill>
              </a:rPr>
              <a:t>patterns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79512" y="4976356"/>
            <a:ext cx="2303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smtClean="0">
                <a:solidFill>
                  <a:srgbClr val="2121FF"/>
                </a:solidFill>
                <a:latin typeface="SFORM9"/>
              </a:rPr>
              <a:t>Evaluate </a:t>
            </a:r>
            <a:r>
              <a:rPr kumimoji="0" 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2121FF"/>
                </a:solidFill>
                <a:effectLst/>
                <a:uLnTx/>
                <a:uFillTx/>
                <a:latin typeface="SFORM9"/>
                <a:ea typeface="ＭＳ Ｐゴシック" charset="0"/>
              </a:rPr>
              <a:t>Ref.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srgbClr val="2121FF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46586" y="4964513"/>
            <a:ext cx="23971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800" b="1" u="sng" dirty="0" smtClean="0">
                <a:solidFill>
                  <a:srgbClr val="2121FF"/>
                </a:solidFill>
                <a:latin typeface="SFORM9"/>
              </a:rPr>
              <a:t>Check Enumeration</a:t>
            </a:r>
            <a:endParaRPr lang="en-US" sz="1800" b="1" u="sng" dirty="0">
              <a:solidFill>
                <a:srgbClr val="2121FF"/>
              </a:solidFill>
              <a:latin typeface="SFORM9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191909" y="4941168"/>
            <a:ext cx="38905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u="sng" dirty="0">
                <a:solidFill>
                  <a:srgbClr val="2121FF"/>
                </a:solidFill>
                <a:latin typeface="SFORM9"/>
              </a:rPr>
              <a:t>Map. </a:t>
            </a:r>
            <a:r>
              <a:rPr lang="en-US" b="1" u="sng" dirty="0" smtClean="0">
                <a:solidFill>
                  <a:srgbClr val="2121FF"/>
                </a:solidFill>
                <a:latin typeface="SFORM9"/>
              </a:rPr>
              <a:t>Class</a:t>
            </a:r>
            <a:endParaRPr lang="en-US" b="1" u="sng" dirty="0">
              <a:solidFill>
                <a:srgbClr val="2121FF"/>
              </a:solidFill>
              <a:latin typeface="SFORM9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798122" y="1741624"/>
            <a:ext cx="3798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  State              Transition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5990849" y="2045329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7124332" y="2204864"/>
            <a:ext cx="100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55726" y="1520511"/>
            <a:ext cx="62031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prstClr val="black"/>
                </a:solidFill>
              </a:rPr>
              <a:t>Define the rendering </a:t>
            </a:r>
            <a:r>
              <a:rPr lang="en-US" sz="1800" b="1" dirty="0" smtClean="0">
                <a:solidFill>
                  <a:prstClr val="black"/>
                </a:solidFill>
              </a:rPr>
              <a:t>relationship</a:t>
            </a: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ORM9"/>
              <a:ea typeface="ＭＳ Ｐゴシック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SFORM9"/>
              </a:rPr>
              <a:t>e.g.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FSM DSL (Finite-State Machines)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24128" y="1698832"/>
            <a:ext cx="2664296" cy="936103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ZoneTexte 5"/>
          <p:cNvSpPr txBox="1"/>
          <p:nvPr/>
        </p:nvSpPr>
        <p:spPr>
          <a:xfrm>
            <a:off x="5701471" y="1351947"/>
            <a:ext cx="274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 smtClean="0">
                <a:latin typeface="LinLibertineT"/>
              </a:rPr>
              <a:t>Visual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61" grpId="0"/>
      <p:bldP spid="62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33957"/>
            <a:ext cx="9062784" cy="790787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Providing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“snapping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” capabilities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400648" y="1446939"/>
            <a:ext cx="83529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sz="1800" b="1" dirty="0">
                <a:solidFill>
                  <a:prstClr val="black"/>
                </a:solidFill>
              </a:rPr>
              <a:t>Alternative </a:t>
            </a:r>
            <a:r>
              <a:rPr lang="fr-FR" sz="1800" b="1" dirty="0" err="1">
                <a:solidFill>
                  <a:prstClr val="black"/>
                </a:solidFill>
              </a:rPr>
              <a:t>representation</a:t>
            </a:r>
            <a:r>
              <a:rPr lang="fr-FR" sz="1800" b="1" dirty="0">
                <a:solidFill>
                  <a:prstClr val="black"/>
                </a:solidFill>
              </a:rPr>
              <a:t> of MA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800" b="1" noProof="0" dirty="0" smtClean="0">
                <a:solidFill>
                  <a:srgbClr val="000000"/>
                </a:solidFill>
                <a:latin typeface="LinLibertineT"/>
              </a:rPr>
              <a:t>e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.g. Two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categories  of Animations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Showing the progression on the word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Showing the FSM’s current state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74" y="1556792"/>
            <a:ext cx="1864579" cy="1295609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3811093"/>
            <a:ext cx="1606603" cy="11524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594" y="3793708"/>
            <a:ext cx="1576301" cy="1116045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308" y="3744584"/>
            <a:ext cx="1632381" cy="1214295"/>
          </a:xfrm>
          <a:prstGeom prst="rect">
            <a:avLst/>
          </a:prstGeom>
        </p:spPr>
      </p:pic>
      <p:sp>
        <p:nvSpPr>
          <p:cNvPr id="46" name="Flèche droite 45"/>
          <p:cNvSpPr/>
          <p:nvPr/>
        </p:nvSpPr>
        <p:spPr>
          <a:xfrm rot="5400000">
            <a:off x="6197424" y="2793821"/>
            <a:ext cx="314888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995936" y="3524819"/>
            <a:ext cx="4820164" cy="156006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808971" y="3209673"/>
            <a:ext cx="52920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Variability model animation specification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019089" y="3609108"/>
            <a:ext cx="1475112" cy="25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Sequential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707932" y="3612594"/>
            <a:ext cx="14343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Concurrent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81289" y="3606830"/>
            <a:ext cx="13907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Timed 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approach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11996" y="5654622"/>
            <a:ext cx="5269293" cy="400110"/>
          </a:xfrm>
          <a:prstGeom prst="rect">
            <a:avLst/>
          </a:prstGeom>
          <a:ln w="57150" cmpd="dbl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Providing “</a:t>
            </a:r>
            <a:r>
              <a:rPr kumimoji="0" lang="en-US" sz="2000" b="1" i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snapping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” capabilities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33957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50" y="1994083"/>
            <a:ext cx="1721900" cy="1434917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5292080" y="1942164"/>
            <a:ext cx="3055087" cy="1486836"/>
            <a:chOff x="5292080" y="1942164"/>
            <a:chExt cx="3055087" cy="1486836"/>
          </a:xfrm>
        </p:grpSpPr>
        <p:sp>
          <p:nvSpPr>
            <p:cNvPr id="120" name="Rectangle 119"/>
            <p:cNvSpPr/>
            <p:nvPr/>
          </p:nvSpPr>
          <p:spPr>
            <a:xfrm>
              <a:off x="5452226" y="1942164"/>
              <a:ext cx="2894941" cy="1486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5292080" y="1986219"/>
              <a:ext cx="2889765" cy="14055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742950" marR="0" lvl="1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Parallel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marR="0" lvl="2" indent="0" algn="l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①</a:t>
              </a:r>
              <a:r>
                <a:rPr lang="fr-BE" sz="14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kumimoji="0" lang="fr-B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864000" marR="0" lvl="2" indent="0" algn="l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②</a:t>
              </a:r>
              <a:r>
                <a:rPr kumimoji="0" lang="fr-BE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Desapear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Ghost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</a:t>
              </a:r>
            </a:p>
            <a:p>
              <a:pPr marL="742950" marR="0" lvl="1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fr-BE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marR="0" lvl="2" indent="0" algn="l" defTabSz="914400" rtl="0" eaLnBrk="1" fontAlgn="auto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BE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③</a:t>
              </a:r>
              <a:r>
                <a:rPr kumimoji="0" lang="fr-BE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Desapear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 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fr-BE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④</a:t>
              </a:r>
              <a:r>
                <a:rPr kumimoji="0" lang="fr-BE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</a:t>
              </a:r>
            </a:p>
          </p:txBody>
        </p:sp>
      </p:grpSp>
      <p:sp>
        <p:nvSpPr>
          <p:cNvPr id="9" name="Losange 8"/>
          <p:cNvSpPr/>
          <p:nvPr/>
        </p:nvSpPr>
        <p:spPr>
          <a:xfrm>
            <a:off x="2606836" y="5210974"/>
            <a:ext cx="1796827" cy="427970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MR9"/>
                <a:ea typeface="ＭＳ Ｐゴシック" charset="0"/>
              </a:rPr>
              <a:t> obtained</a:t>
            </a:r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8230" y="5039154"/>
            <a:ext cx="1008112" cy="81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70238" y="4967146"/>
            <a:ext cx="1008112" cy="8328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44293" y="4967146"/>
            <a:ext cx="934057" cy="7554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2228373" y="2503896"/>
            <a:ext cx="32403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sz="1400" b="1" dirty="0">
                <a:solidFill>
                  <a:prstClr val="black"/>
                </a:solidFill>
              </a:rPr>
              <a:t>Game </a:t>
            </a:r>
            <a:r>
              <a:rPr lang="en-US" sz="1400" b="1" dirty="0" err="1">
                <a:solidFill>
                  <a:prstClr val="black"/>
                </a:solidFill>
              </a:rPr>
              <a:t>Illusionization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3" name="Flèche droite rayée 22"/>
          <p:cNvSpPr/>
          <p:nvPr/>
        </p:nvSpPr>
        <p:spPr>
          <a:xfrm>
            <a:off x="5623717" y="5103763"/>
            <a:ext cx="1008112" cy="559602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 rot="15828783">
            <a:off x="4266373" y="4360749"/>
            <a:ext cx="637896" cy="1094232"/>
          </a:xfrm>
          <a:prstGeom prst="arc">
            <a:avLst>
              <a:gd name="adj1" fmla="val 10915620"/>
              <a:gd name="adj2" fmla="val 732192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86480" y="4937295"/>
            <a:ext cx="961830" cy="7066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smtClean="0">
              <a:solidFill>
                <a:schemeClr val="tx1"/>
              </a:solidFill>
            </a:endParaRP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Sequences</a:t>
            </a:r>
          </a:p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 </a:t>
            </a:r>
            <a:r>
              <a:rPr lang="en-US" sz="1050" dirty="0">
                <a:solidFill>
                  <a:schemeClr val="tx1"/>
                </a:solidFill>
              </a:rPr>
              <a:t>of  images chained</a:t>
            </a:r>
          </a:p>
          <a:p>
            <a:pPr algn="ctr"/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119132" y="4509120"/>
            <a:ext cx="19442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CMR9"/>
              </a:rPr>
              <a:t>Create/</a:t>
            </a:r>
            <a:r>
              <a:rPr lang="en-US" sz="1200" dirty="0" err="1" smtClean="0">
                <a:solidFill>
                  <a:srgbClr val="000000"/>
                </a:solidFill>
                <a:latin typeface="CMR9"/>
              </a:rPr>
              <a:t>detele</a:t>
            </a:r>
            <a:endParaRPr lang="en-US" sz="1200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6707236" y="4929305"/>
            <a:ext cx="1681188" cy="924501"/>
          </a:xfrm>
          <a:prstGeom prst="roundRect">
            <a:avLst>
              <a:gd name="adj" fmla="val 11001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Illusion </a:t>
            </a:r>
            <a:r>
              <a:rPr lang="en-US" dirty="0" smtClean="0">
                <a:solidFill>
                  <a:srgbClr val="000000"/>
                </a:solidFill>
                <a:latin typeface="CMR9"/>
              </a:rPr>
              <a:t>Animation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7504" y="1272643"/>
            <a:ext cx="5544616" cy="83099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dirty="0">
                <a:solidFill>
                  <a:prstClr val="black"/>
                </a:solidFill>
              </a:rPr>
              <a:t>E</a:t>
            </a:r>
            <a:r>
              <a:rPr lang="en-US" sz="1600" dirty="0" smtClean="0">
                <a:solidFill>
                  <a:prstClr val="black"/>
                </a:solidFill>
              </a:rPr>
              <a:t>xample </a:t>
            </a:r>
            <a:r>
              <a:rPr lang="en-US" sz="1600" dirty="0">
                <a:solidFill>
                  <a:prstClr val="black"/>
                </a:solidFill>
              </a:rPr>
              <a:t>of simultaneous image contrast </a:t>
            </a:r>
            <a:r>
              <a:rPr lang="en-US" sz="1600" dirty="0" smtClean="0">
                <a:solidFill>
                  <a:prstClr val="black"/>
                </a:solidFill>
              </a:rPr>
              <a:t>illusion</a:t>
            </a:r>
            <a:endParaRPr lang="en-US" sz="1600" b="1" dirty="0" smtClean="0">
              <a:solidFill>
                <a:srgbClr val="FF0000"/>
              </a:solidFill>
            </a:endParaRPr>
          </a:p>
          <a:p>
            <a:pPr marL="457200" marR="0" lvl="1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e.g.</a:t>
            </a:r>
            <a:r>
              <a:rPr kumimoji="0" lang="en-US" sz="1600" b="1" i="0" u="none" strike="noStrike" kern="120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PacMan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kills Ghost </a:t>
            </a:r>
            <a:endParaRPr kumimoji="0" lang="fr-FR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946596" y="4941168"/>
            <a:ext cx="1681188" cy="92450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Visual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Eﬀects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6" grpId="0" animBg="1"/>
      <p:bldP spid="27" grpId="0" animBg="1"/>
      <p:bldP spid="17" grpId="0"/>
      <p:bldP spid="23" grpId="0" animBg="1"/>
      <p:bldP spid="30" grpId="0" animBg="1"/>
      <p:bldP spid="39" grpId="0" animBg="1"/>
      <p:bldP spid="40" grpId="0"/>
      <p:bldP spid="6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33957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7434085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7619696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7952669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7884368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7651719" y="4223369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7837330" y="4359789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8038722" y="4052695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164288" y="3789040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6657522" y="3684104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6228184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6413272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6765057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5963612" y="2938038"/>
            <a:ext cx="1223800" cy="828077"/>
          </a:xfrm>
          <a:prstGeom prst="flowChartPredefinedProcess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6135273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kumimoji="0" lang="fr-FR" sz="1100" b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  <a:endParaRPr kumimoji="0" lang="fr-FR" sz="1100" b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189845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3" name="Elbow Connector 103"/>
          <p:cNvCxnSpPr>
            <a:stCxn id="40" idx="3"/>
            <a:endCxn id="124" idx="1"/>
          </p:cNvCxnSpPr>
          <p:nvPr/>
        </p:nvCxnSpPr>
        <p:spPr>
          <a:xfrm flipV="1">
            <a:off x="7187412" y="2918137"/>
            <a:ext cx="264908" cy="433940"/>
          </a:xfrm>
          <a:prstGeom prst="bentConnector3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/>
          <p:nvPr/>
        </p:nvCxnSpPr>
        <p:spPr>
          <a:xfrm rot="5400000">
            <a:off x="8254131" y="3575847"/>
            <a:ext cx="785195" cy="347486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53" y="314096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4644008" y="3822662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5868144" y="2179046"/>
            <a:ext cx="3096344" cy="25460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7452320" y="2460008"/>
            <a:ext cx="1440159" cy="91625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7524328" y="2525995"/>
            <a:ext cx="13834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smtClean="0"/>
              <a:t> Visual Features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   - Position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   - size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   - color, ..</a:t>
            </a:r>
            <a:endParaRPr kumimoji="0" lang="fr-FR" sz="11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251520" y="1630947"/>
            <a:ext cx="680174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 smtClean="0">
                <a:solidFill>
                  <a:srgbClr val="000000"/>
                </a:solidFill>
                <a:latin typeface="LinLibertineTB"/>
              </a:rPr>
              <a:t>Fast Update of Visual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F</a:t>
            </a:r>
            <a:r>
              <a:rPr lang="en-US" b="1" dirty="0" smtClean="0">
                <a:solidFill>
                  <a:srgbClr val="000000"/>
                </a:solidFill>
                <a:latin typeface="LinLibertineTB"/>
              </a:rPr>
              <a:t>eatures</a:t>
            </a:r>
            <a:endParaRPr lang="en-US" b="1" dirty="0">
              <a:solidFill>
                <a:srgbClr val="000000"/>
              </a:solidFill>
              <a:latin typeface="LinLibertineTB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 smtClean="0"/>
              <a:t>Browsing</a:t>
            </a:r>
            <a:r>
              <a:rPr lang="en-US" sz="1400" dirty="0" smtClean="0"/>
              <a:t>, customize/</a:t>
            </a:r>
            <a:r>
              <a:rPr lang="en-US" sz="1400" i="1" dirty="0" smtClean="0"/>
              <a:t>extend</a:t>
            </a:r>
            <a:r>
              <a:rPr lang="en-US" sz="1400" dirty="0" smtClean="0"/>
              <a:t>/</a:t>
            </a:r>
            <a:r>
              <a:rPr lang="en-US" sz="1400" i="1" dirty="0" smtClean="0"/>
              <a:t>modify</a:t>
            </a:r>
            <a:r>
              <a:rPr lang="en-US" sz="1400" dirty="0" smtClean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e.g</a:t>
            </a:r>
            <a:r>
              <a:rPr lang="en-US" sz="1400" dirty="0"/>
              <a:t>., the position, size</a:t>
            </a:r>
            <a:r>
              <a:rPr lang="en-US" sz="1400" dirty="0" smtClean="0"/>
              <a:t>, color</a:t>
            </a:r>
            <a:endParaRPr lang="en-US" sz="1400" dirty="0"/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</a:t>
            </a: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Element </a:t>
            </a:r>
            <a:r>
              <a:rPr lang="en-US" sz="14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endParaRPr lang="fr-FR" sz="1800" dirty="0" smtClean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 smtClean="0"/>
              <a:t>sability Mechanisms</a:t>
            </a:r>
            <a:r>
              <a:rPr lang="en-US" sz="1800" b="1" dirty="0" smtClean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 smtClean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 smtClean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 smtClean="0">
                <a:solidFill>
                  <a:prstClr val="black"/>
                </a:solidFill>
              </a:rPr>
              <a:t>e.g</a:t>
            </a:r>
            <a:r>
              <a:rPr lang="fr-FR" sz="1400" dirty="0" smtClean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</a:t>
            </a:r>
            <a:r>
              <a:rPr lang="en-US" sz="1400" dirty="0" smtClean="0">
                <a:solidFill>
                  <a:prstClr val="black"/>
                </a:solidFill>
              </a:rPr>
              <a:t>lock Oriented </a:t>
            </a:r>
            <a:r>
              <a:rPr lang="en-US" sz="1400" dirty="0">
                <a:solidFill>
                  <a:prstClr val="black"/>
                </a:solidFill>
              </a:rPr>
              <a:t>M</a:t>
            </a:r>
            <a:r>
              <a:rPr lang="en-US" sz="1400" dirty="0" smtClean="0">
                <a:solidFill>
                  <a:prstClr val="black"/>
                </a:solidFill>
              </a:rPr>
              <a:t>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5868144" y="2179046"/>
            <a:ext cx="303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editor </a:t>
            </a:r>
            <a:r>
              <a:rPr lang="fr-FR" sz="1400" b="1" dirty="0" err="1"/>
              <a:t>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93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MA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344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Effects vs. Schedule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17"/>
          <p:cNvSpPr/>
          <p:nvPr/>
        </p:nvSpPr>
        <p:spPr>
          <a:xfrm>
            <a:off x="5085081" y="3397290"/>
            <a:ext cx="1458000" cy="647700"/>
          </a:xfrm>
          <a:custGeom>
            <a:avLst/>
            <a:gdLst/>
            <a:ahLst/>
            <a:cxnLst/>
            <a:rect l="l" t="t" r="r" b="b"/>
            <a:pathLst>
              <a:path w="2038350" h="949960">
                <a:moveTo>
                  <a:pt x="0" y="0"/>
                </a:moveTo>
                <a:lnTo>
                  <a:pt x="2038168" y="0"/>
                </a:lnTo>
                <a:lnTo>
                  <a:pt x="2038168" y="949842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" name="object 18"/>
          <p:cNvSpPr/>
          <p:nvPr/>
        </p:nvSpPr>
        <p:spPr>
          <a:xfrm>
            <a:off x="6513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7" name="object 19"/>
          <p:cNvSpPr/>
          <p:nvPr/>
        </p:nvSpPr>
        <p:spPr>
          <a:xfrm>
            <a:off x="6513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8" name="object 22"/>
          <p:cNvSpPr/>
          <p:nvPr/>
        </p:nvSpPr>
        <p:spPr>
          <a:xfrm>
            <a:off x="2888094" y="3397290"/>
            <a:ext cx="1724458" cy="324000"/>
          </a:xfrm>
          <a:custGeom>
            <a:avLst/>
            <a:gdLst/>
            <a:ahLst/>
            <a:cxnLst/>
            <a:rect l="l" t="t" r="r" b="b"/>
            <a:pathLst>
              <a:path w="2529204" h="958214">
                <a:moveTo>
                  <a:pt x="2528993" y="0"/>
                </a:moveTo>
                <a:lnTo>
                  <a:pt x="0" y="0"/>
                </a:lnTo>
                <a:lnTo>
                  <a:pt x="0" y="958161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9" name="object 23"/>
          <p:cNvSpPr/>
          <p:nvPr/>
        </p:nvSpPr>
        <p:spPr>
          <a:xfrm>
            <a:off x="2855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0" name="object 24"/>
          <p:cNvSpPr/>
          <p:nvPr/>
        </p:nvSpPr>
        <p:spPr>
          <a:xfrm>
            <a:off x="2855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1" name="object 27"/>
          <p:cNvSpPr/>
          <p:nvPr/>
        </p:nvSpPr>
        <p:spPr>
          <a:xfrm>
            <a:off x="4612407" y="3160953"/>
            <a:ext cx="472786" cy="472786"/>
          </a:xfrm>
          <a:custGeom>
            <a:avLst/>
            <a:gdLst/>
            <a:ahLst/>
            <a:cxnLst/>
            <a:rect l="l" t="t" r="r" b="b"/>
            <a:pathLst>
              <a:path w="693420" h="693419">
                <a:moveTo>
                  <a:pt x="346627" y="0"/>
                </a:moveTo>
                <a:lnTo>
                  <a:pt x="693254" y="346627"/>
                </a:lnTo>
                <a:lnTo>
                  <a:pt x="346627" y="693254"/>
                </a:lnTo>
                <a:lnTo>
                  <a:pt x="0" y="346627"/>
                </a:lnTo>
                <a:lnTo>
                  <a:pt x="346627" y="0"/>
                </a:lnTo>
                <a:close/>
              </a:path>
            </a:pathLst>
          </a:custGeom>
          <a:ln w="5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2" name="object 64"/>
          <p:cNvSpPr/>
          <p:nvPr/>
        </p:nvSpPr>
        <p:spPr>
          <a:xfrm>
            <a:off x="4515037" y="3960716"/>
            <a:ext cx="977611" cy="194830"/>
          </a:xfrm>
          <a:custGeom>
            <a:avLst/>
            <a:gdLst/>
            <a:ahLst/>
            <a:cxnLst/>
            <a:rect l="l" t="t" r="r" b="b"/>
            <a:pathLst>
              <a:path w="1433829" h="285750">
                <a:moveTo>
                  <a:pt x="1433650" y="0"/>
                </a:moveTo>
                <a:lnTo>
                  <a:pt x="0" y="285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3" name="object 65"/>
          <p:cNvSpPr/>
          <p:nvPr/>
        </p:nvSpPr>
        <p:spPr>
          <a:xfrm>
            <a:off x="4515037" y="3924793"/>
            <a:ext cx="977611" cy="58882"/>
          </a:xfrm>
          <a:custGeom>
            <a:avLst/>
            <a:gdLst/>
            <a:ahLst/>
            <a:cxnLst/>
            <a:rect l="l" t="t" r="r" b="b"/>
            <a:pathLst>
              <a:path w="1433829" h="86360">
                <a:moveTo>
                  <a:pt x="1433650" y="0"/>
                </a:moveTo>
                <a:lnTo>
                  <a:pt x="0" y="859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4" name="object 66"/>
          <p:cNvSpPr txBox="1"/>
          <p:nvPr/>
        </p:nvSpPr>
        <p:spPr>
          <a:xfrm>
            <a:off x="5491580" y="3817970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106071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shape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15" name="object 67"/>
          <p:cNvSpPr/>
          <p:nvPr/>
        </p:nvSpPr>
        <p:spPr>
          <a:xfrm>
            <a:off x="4515037" y="4190947"/>
            <a:ext cx="977611" cy="36801"/>
          </a:xfrm>
          <a:custGeom>
            <a:avLst/>
            <a:gdLst/>
            <a:ahLst/>
            <a:cxnLst/>
            <a:rect l="l" t="t" r="r" b="b"/>
            <a:pathLst>
              <a:path w="1433829" h="53975">
                <a:moveTo>
                  <a:pt x="1433650" y="5396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6" name="object 68"/>
          <p:cNvSpPr/>
          <p:nvPr/>
        </p:nvSpPr>
        <p:spPr>
          <a:xfrm>
            <a:off x="4515037" y="4282135"/>
            <a:ext cx="977611" cy="317789"/>
          </a:xfrm>
          <a:custGeom>
            <a:avLst/>
            <a:gdLst/>
            <a:ahLst/>
            <a:cxnLst/>
            <a:rect l="l" t="t" r="r" b="b"/>
            <a:pathLst>
              <a:path w="1433829" h="466089">
                <a:moveTo>
                  <a:pt x="1433650" y="0"/>
                </a:moveTo>
                <a:lnTo>
                  <a:pt x="0" y="4658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object 69"/>
          <p:cNvSpPr txBox="1"/>
          <p:nvPr/>
        </p:nvSpPr>
        <p:spPr>
          <a:xfrm>
            <a:off x="5491580" y="4139388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3167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3" b="0" i="0" u="none" strike="noStrike" kern="1200" cap="none" spc="-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table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18" name="object 70"/>
          <p:cNvSpPr/>
          <p:nvPr/>
        </p:nvSpPr>
        <p:spPr>
          <a:xfrm>
            <a:off x="4515037" y="4212179"/>
            <a:ext cx="977611" cy="533400"/>
          </a:xfrm>
          <a:custGeom>
            <a:avLst/>
            <a:gdLst/>
            <a:ahLst/>
            <a:cxnLst/>
            <a:rect l="l" t="t" r="r" b="b"/>
            <a:pathLst>
              <a:path w="1433829" h="782320">
                <a:moveTo>
                  <a:pt x="1433650" y="7819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9" name="object 71"/>
          <p:cNvSpPr txBox="1"/>
          <p:nvPr/>
        </p:nvSpPr>
        <p:spPr>
          <a:xfrm>
            <a:off x="5491580" y="4649875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7064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Element </a:t>
            </a:r>
            <a:r>
              <a:rPr kumimoji="0" sz="443" b="0" i="0" u="none" strike="noStrike" kern="1200" cap="none" spc="-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n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20" name="object 75"/>
          <p:cNvSpPr/>
          <p:nvPr/>
        </p:nvSpPr>
        <p:spPr>
          <a:xfrm>
            <a:off x="3910015" y="3938029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0"/>
                </a:moveTo>
                <a:lnTo>
                  <a:pt x="332762" y="831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1" name="object 76"/>
          <p:cNvSpPr txBox="1"/>
          <p:nvPr/>
        </p:nvSpPr>
        <p:spPr>
          <a:xfrm>
            <a:off x="3455303" y="3823642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62344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CTRL 1: Loop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2" name="object 77"/>
          <p:cNvSpPr/>
          <p:nvPr/>
        </p:nvSpPr>
        <p:spPr>
          <a:xfrm>
            <a:off x="3910015" y="4023110"/>
            <a:ext cx="227301" cy="161059"/>
          </a:xfrm>
          <a:custGeom>
            <a:avLst/>
            <a:gdLst/>
            <a:ahLst/>
            <a:cxnLst/>
            <a:rect l="l" t="t" r="r" b="b"/>
            <a:pathLst>
              <a:path w="333375" h="236219">
                <a:moveTo>
                  <a:pt x="0" y="235706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3" name="object 78"/>
          <p:cNvSpPr/>
          <p:nvPr/>
        </p:nvSpPr>
        <p:spPr>
          <a:xfrm>
            <a:off x="3910015" y="4297261"/>
            <a:ext cx="227301" cy="274493"/>
          </a:xfrm>
          <a:custGeom>
            <a:avLst/>
            <a:gdLst/>
            <a:ahLst/>
            <a:cxnLst/>
            <a:rect l="l" t="t" r="r" b="b"/>
            <a:pathLst>
              <a:path w="333375" h="402589">
                <a:moveTo>
                  <a:pt x="0" y="0"/>
                </a:moveTo>
                <a:lnTo>
                  <a:pt x="332762" y="4020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4" name="object 79"/>
          <p:cNvSpPr/>
          <p:nvPr/>
        </p:nvSpPr>
        <p:spPr>
          <a:xfrm>
            <a:off x="3910015" y="4183819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8319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object 80"/>
          <p:cNvSpPr txBox="1"/>
          <p:nvPr/>
        </p:nvSpPr>
        <p:spPr>
          <a:xfrm>
            <a:off x="3455303" y="4126153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5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61045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6" name="object 81"/>
          <p:cNvSpPr/>
          <p:nvPr/>
        </p:nvSpPr>
        <p:spPr>
          <a:xfrm>
            <a:off x="3910015" y="4212179"/>
            <a:ext cx="227301" cy="501361"/>
          </a:xfrm>
          <a:custGeom>
            <a:avLst/>
            <a:gdLst/>
            <a:ahLst/>
            <a:cxnLst/>
            <a:rect l="l" t="t" r="r" b="b"/>
            <a:pathLst>
              <a:path w="333375" h="735329">
                <a:moveTo>
                  <a:pt x="0" y="73485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7" name="object 82"/>
          <p:cNvSpPr/>
          <p:nvPr/>
        </p:nvSpPr>
        <p:spPr>
          <a:xfrm>
            <a:off x="3910015" y="4599772"/>
            <a:ext cx="227301" cy="170584"/>
          </a:xfrm>
          <a:custGeom>
            <a:avLst/>
            <a:gdLst/>
            <a:ahLst/>
            <a:cxnLst/>
            <a:rect l="l" t="t" r="r" b="b"/>
            <a:pathLst>
              <a:path w="333375" h="250189">
                <a:moveTo>
                  <a:pt x="0" y="249571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8" name="object 83"/>
          <p:cNvSpPr txBox="1"/>
          <p:nvPr/>
        </p:nvSpPr>
        <p:spPr>
          <a:xfrm>
            <a:off x="3455303" y="4655547"/>
            <a:ext cx="454169" cy="150707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1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96979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9" name="object 84"/>
          <p:cNvSpPr/>
          <p:nvPr/>
        </p:nvSpPr>
        <p:spPr>
          <a:xfrm>
            <a:off x="3678404" y="45005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4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0" name="object 85"/>
          <p:cNvSpPr/>
          <p:nvPr/>
        </p:nvSpPr>
        <p:spPr>
          <a:xfrm>
            <a:off x="3678404" y="45005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1" name="object 86"/>
          <p:cNvSpPr/>
          <p:nvPr/>
        </p:nvSpPr>
        <p:spPr>
          <a:xfrm>
            <a:off x="3678404" y="45714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bject 87"/>
          <p:cNvSpPr/>
          <p:nvPr/>
        </p:nvSpPr>
        <p:spPr>
          <a:xfrm>
            <a:off x="3678404" y="45714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3" name="object 88"/>
          <p:cNvSpPr/>
          <p:nvPr/>
        </p:nvSpPr>
        <p:spPr>
          <a:xfrm>
            <a:off x="3678404" y="4429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4" name="object 89"/>
          <p:cNvSpPr/>
          <p:nvPr/>
        </p:nvSpPr>
        <p:spPr>
          <a:xfrm>
            <a:off x="3678404" y="4429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5" name="object 90"/>
          <p:cNvSpPr txBox="1"/>
          <p:nvPr/>
        </p:nvSpPr>
        <p:spPr>
          <a:xfrm>
            <a:off x="4135952" y="393708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93516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Sequantial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6" name="object 91"/>
          <p:cNvSpPr txBox="1"/>
          <p:nvPr/>
        </p:nvSpPr>
        <p:spPr>
          <a:xfrm>
            <a:off x="4135953" y="412615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06071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Parallel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7" name="object 92"/>
          <p:cNvSpPr txBox="1"/>
          <p:nvPr/>
        </p:nvSpPr>
        <p:spPr>
          <a:xfrm>
            <a:off x="4135953" y="4542106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18626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</a:t>
            </a:r>
            <a:r>
              <a:rPr kumimoji="0" sz="443" b="0" i="1" u="none" strike="noStrike" kern="1200" cap="none" spc="-72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443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k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" name="object 100"/>
          <p:cNvSpPr/>
          <p:nvPr/>
        </p:nvSpPr>
        <p:spPr>
          <a:xfrm>
            <a:off x="4321240" y="438801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9" name="object 101"/>
          <p:cNvSpPr/>
          <p:nvPr/>
        </p:nvSpPr>
        <p:spPr>
          <a:xfrm>
            <a:off x="4321240" y="438801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object 102"/>
          <p:cNvSpPr/>
          <p:nvPr/>
        </p:nvSpPr>
        <p:spPr>
          <a:xfrm>
            <a:off x="4321240" y="4429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1" name="object 103"/>
          <p:cNvSpPr/>
          <p:nvPr/>
        </p:nvSpPr>
        <p:spPr>
          <a:xfrm>
            <a:off x="4321240" y="4429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2" name="object 104"/>
          <p:cNvSpPr/>
          <p:nvPr/>
        </p:nvSpPr>
        <p:spPr>
          <a:xfrm>
            <a:off x="4321240" y="4344528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4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3" name="object 105"/>
          <p:cNvSpPr/>
          <p:nvPr/>
        </p:nvSpPr>
        <p:spPr>
          <a:xfrm>
            <a:off x="4321240" y="4344528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4" name="object 106"/>
          <p:cNvSpPr/>
          <p:nvPr/>
        </p:nvSpPr>
        <p:spPr>
          <a:xfrm>
            <a:off x="5676869" y="44853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5" name="object 107"/>
          <p:cNvSpPr/>
          <p:nvPr/>
        </p:nvSpPr>
        <p:spPr>
          <a:xfrm>
            <a:off x="5676869" y="44853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6" name="object 108"/>
          <p:cNvSpPr/>
          <p:nvPr/>
        </p:nvSpPr>
        <p:spPr>
          <a:xfrm>
            <a:off x="5676869" y="45562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7" name="object 109"/>
          <p:cNvSpPr/>
          <p:nvPr/>
        </p:nvSpPr>
        <p:spPr>
          <a:xfrm>
            <a:off x="5676869" y="45562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1186" y="1380"/>
                </a:lnTo>
                <a:lnTo>
                  <a:pt x="11835" y="2029"/>
                </a:lnTo>
                <a:lnTo>
                  <a:pt x="12484" y="2678"/>
                </a:lnTo>
                <a:lnTo>
                  <a:pt x="12986" y="3430"/>
                </a:lnTo>
                <a:lnTo>
                  <a:pt x="13338" y="4278"/>
                </a:lnTo>
                <a:lnTo>
                  <a:pt x="13690" y="5127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8" name="object 110"/>
          <p:cNvSpPr/>
          <p:nvPr/>
        </p:nvSpPr>
        <p:spPr>
          <a:xfrm>
            <a:off x="5676869" y="4414483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9" name="object 111"/>
          <p:cNvSpPr/>
          <p:nvPr/>
        </p:nvSpPr>
        <p:spPr>
          <a:xfrm>
            <a:off x="5676869" y="4414483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4589544" y="3300287"/>
            <a:ext cx="4955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separate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6156176" y="4127505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2" name="Parallélogramme 51"/>
          <p:cNvSpPr/>
          <p:nvPr/>
        </p:nvSpPr>
        <p:spPr>
          <a:xfrm>
            <a:off x="4400262" y="2600944"/>
            <a:ext cx="972000" cy="324000"/>
          </a:xfrm>
          <a:prstGeom prst="parallelogram">
            <a:avLst>
              <a:gd name="adj" fmla="val 5168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75745" y="3245121"/>
            <a:ext cx="599006" cy="123111"/>
          </a:xfrm>
          <a:prstGeom prst="rect">
            <a:avLst/>
          </a:prstGeom>
          <a:noFill/>
        </p:spPr>
        <p:txBody>
          <a:bodyPr wrap="none" lIns="3600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 </a:t>
            </a:r>
            <a:r>
              <a:rPr kumimoji="0" lang="fr-FR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elements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106764" y="3270919"/>
            <a:ext cx="158516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 primitive 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3419872" y="4189202"/>
            <a:ext cx="451993" cy="123111"/>
          </a:xfrm>
          <a:prstGeom prst="rect">
            <a:avLst/>
          </a:prstGeom>
          <a:noFill/>
        </p:spPr>
        <p:txBody>
          <a:bodyPr wrap="square" tIns="0" r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CTRL2: time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3368848" y="4649875"/>
            <a:ext cx="6541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</a:t>
            </a:r>
            <a:r>
              <a:rPr kumimoji="0" lang="fr-FR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fr-FR" sz="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4559798" y="5337264"/>
            <a:ext cx="840615" cy="4680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 Animations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8" name="Connecteur en angle 57"/>
          <p:cNvCxnSpPr/>
          <p:nvPr/>
        </p:nvCxnSpPr>
        <p:spPr>
          <a:xfrm flipV="1">
            <a:off x="5398193" y="4602718"/>
            <a:ext cx="1260000" cy="1116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/>
          <p:nvPr/>
        </p:nvCxnSpPr>
        <p:spPr>
          <a:xfrm rot="5400000">
            <a:off x="5400088" y="4573760"/>
            <a:ext cx="1008000" cy="108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/>
          <p:cNvCxnSpPr/>
          <p:nvPr/>
        </p:nvCxnSpPr>
        <p:spPr>
          <a:xfrm rot="10800000">
            <a:off x="2651798" y="5013255"/>
            <a:ext cx="1908000" cy="72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60"/>
          <p:cNvCxnSpPr/>
          <p:nvPr/>
        </p:nvCxnSpPr>
        <p:spPr>
          <a:xfrm rot="16200000" flipH="1">
            <a:off x="3356603" y="4434319"/>
            <a:ext cx="684000" cy="176985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bject 124"/>
          <p:cNvSpPr/>
          <p:nvPr/>
        </p:nvSpPr>
        <p:spPr>
          <a:xfrm>
            <a:off x="611560" y="4581128"/>
            <a:ext cx="10704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object 125"/>
          <p:cNvSpPr/>
          <p:nvPr/>
        </p:nvSpPr>
        <p:spPr>
          <a:xfrm>
            <a:off x="611560" y="4581130"/>
            <a:ext cx="1331595" cy="478850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4" name="object 126"/>
          <p:cNvSpPr txBox="1"/>
          <p:nvPr/>
        </p:nvSpPr>
        <p:spPr>
          <a:xfrm>
            <a:off x="656819" y="4626205"/>
            <a:ext cx="977771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 outside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5" name="object 124"/>
          <p:cNvSpPr/>
          <p:nvPr/>
        </p:nvSpPr>
        <p:spPr>
          <a:xfrm>
            <a:off x="611560" y="3356992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6" name="object 125"/>
          <p:cNvSpPr/>
          <p:nvPr/>
        </p:nvSpPr>
        <p:spPr>
          <a:xfrm>
            <a:off x="611560" y="3356992"/>
            <a:ext cx="1331595" cy="1148537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7" name="object 126"/>
          <p:cNvSpPr txBox="1"/>
          <p:nvPr/>
        </p:nvSpPr>
        <p:spPr>
          <a:xfrm>
            <a:off x="635601" y="3410098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UA </a:t>
            </a:r>
            <a:r>
              <a: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Eﬀects </a:t>
            </a: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Library </a:t>
            </a:r>
            <a:endParaRPr kumimoji="0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5536" y="1827378"/>
            <a:ext cx="813690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Design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the MA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framework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De-/Reconstruction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MTLs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Syriani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al. 14]</a:t>
            </a:r>
          </a:p>
          <a:p>
            <a:pPr lvl="0">
              <a:defRPr/>
            </a:pPr>
            <a:r>
              <a:rPr lang="en-US" sz="1600" b="1" dirty="0">
                <a:solidFill>
                  <a:prstClr val="black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→ </a:t>
            </a:r>
            <a:r>
              <a:rPr lang="en-US" sz="1600" b="1" dirty="0" smtClean="0">
                <a:solidFill>
                  <a:prstClr val="black"/>
                </a:solidFill>
                <a:latin typeface="Yu Gothic UI Semilight" panose="020B0400000000000000" pitchFamily="34" charset="-128"/>
                <a:ea typeface="Yu Gothic UI Semilight" panose="020B0400000000000000" pitchFamily="34" charset="-128"/>
              </a:rPr>
              <a:t> </a:t>
            </a:r>
            <a:r>
              <a:rPr lang="en-US" sz="1600" b="1" dirty="0" smtClean="0">
                <a:solidFill>
                  <a:prstClr val="black"/>
                </a:solidFill>
              </a:rPr>
              <a:t>Separating Effects from scheduling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28405" y="362621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28405" y="3832588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33144" y="404861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33144" y="426463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Motion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62377" y="4837315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97301" y="4839596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Repetitors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606441" y="4835638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11560" y="5133806"/>
            <a:ext cx="1343163" cy="396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Embedding</a:t>
            </a:r>
          </a:p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the scheduling inside</a:t>
            </a:r>
          </a:p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the UAs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4855640" y="2944161"/>
            <a:ext cx="0" cy="230221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2423500" y="4509120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Organized and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124"/>
          <p:cNvSpPr/>
          <p:nvPr/>
        </p:nvSpPr>
        <p:spPr>
          <a:xfrm>
            <a:off x="7124937" y="3712353"/>
            <a:ext cx="12240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0" name="object 125"/>
          <p:cNvSpPr/>
          <p:nvPr/>
        </p:nvSpPr>
        <p:spPr>
          <a:xfrm>
            <a:off x="7124939" y="3712354"/>
            <a:ext cx="1331595" cy="1124288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1" name="object 126"/>
          <p:cNvSpPr txBox="1"/>
          <p:nvPr/>
        </p:nvSpPr>
        <p:spPr>
          <a:xfrm>
            <a:off x="7148819" y="3766410"/>
            <a:ext cx="123851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components Library 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286736" y="400040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286736" y="4288441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TexBox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6736" y="457644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Geometric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123"/>
          <p:cNvSpPr/>
          <p:nvPr/>
        </p:nvSpPr>
        <p:spPr>
          <a:xfrm>
            <a:off x="3209676" y="3854822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6" name="object 123"/>
          <p:cNvSpPr/>
          <p:nvPr/>
        </p:nvSpPr>
        <p:spPr>
          <a:xfrm>
            <a:off x="3216436" y="4635359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2423500" y="3717032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Basic animation eﬀects</a:t>
            </a:r>
          </a:p>
        </p:txBody>
      </p:sp>
      <p:cxnSp>
        <p:nvCxnSpPr>
          <p:cNvPr id="88" name="Connecteur en angle 87"/>
          <p:cNvCxnSpPr>
            <a:stCxn id="87" idx="1"/>
          </p:cNvCxnSpPr>
          <p:nvPr/>
        </p:nvCxnSpPr>
        <p:spPr>
          <a:xfrm rot="10800000">
            <a:off x="1943156" y="3700322"/>
            <a:ext cx="480345" cy="25071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en angle 88"/>
          <p:cNvCxnSpPr/>
          <p:nvPr/>
        </p:nvCxnSpPr>
        <p:spPr>
          <a:xfrm rot="10800000" flipV="1">
            <a:off x="1953252" y="4653136"/>
            <a:ext cx="470249" cy="0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78" idx="1"/>
            <a:endCxn id="76" idx="3"/>
          </p:cNvCxnSpPr>
          <p:nvPr/>
        </p:nvCxnSpPr>
        <p:spPr>
          <a:xfrm rot="10800000" flipV="1">
            <a:off x="1971382" y="4743120"/>
            <a:ext cx="452119" cy="588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en angle 90"/>
          <p:cNvCxnSpPr>
            <a:stCxn id="51" idx="3"/>
          </p:cNvCxnSpPr>
          <p:nvPr/>
        </p:nvCxnSpPr>
        <p:spPr>
          <a:xfrm>
            <a:off x="6936524" y="4361505"/>
            <a:ext cx="212295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2795477" y="4190373"/>
            <a:ext cx="0" cy="30240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365645" y="3589917"/>
            <a:ext cx="1225083" cy="136932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WorkSpace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5284544" y="3600377"/>
            <a:ext cx="699811" cy="135329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WorkSpace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5" name="object 123"/>
          <p:cNvSpPr/>
          <p:nvPr/>
        </p:nvSpPr>
        <p:spPr>
          <a:xfrm rot="10800000">
            <a:off x="5989806" y="4263134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3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Effects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3568" y="1695076"/>
            <a:ext cx="79208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Creation </a:t>
            </a:r>
            <a:r>
              <a:rPr lang="en-US" b="1" dirty="0"/>
              <a:t>effects </a:t>
            </a:r>
            <a:endParaRPr lang="en-US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e.g</a:t>
            </a:r>
            <a:r>
              <a:rPr lang="en-US" dirty="0"/>
              <a:t>. by simply making it appear at </a:t>
            </a:r>
            <a:r>
              <a:rPr lang="en-US" dirty="0" smtClean="0"/>
              <a:t>a position</a:t>
            </a:r>
            <a:r>
              <a:rPr lang="en-US" dirty="0"/>
              <a:t>, or by “zooming” it in, 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Deletion effects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e.g</a:t>
            </a:r>
            <a:r>
              <a:rPr lang="en-US" dirty="0"/>
              <a:t>. by making it disappear, or by “zooming” it out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 </a:t>
            </a:r>
            <a:r>
              <a:rPr lang="en-US" b="1" dirty="0"/>
              <a:t>Action effects </a:t>
            </a:r>
            <a:endParaRPr lang="en-US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 </a:t>
            </a:r>
            <a:r>
              <a:rPr lang="en-US" dirty="0" smtClean="0"/>
              <a:t>e.g</a:t>
            </a:r>
            <a:r>
              <a:rPr lang="en-US" dirty="0"/>
              <a:t>. the color, size, etc. of a text, a shape or a connector. 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Path </a:t>
            </a:r>
            <a:r>
              <a:rPr lang="en-US" b="1" dirty="0"/>
              <a:t>Motion </a:t>
            </a:r>
            <a:r>
              <a:rPr lang="en-US" b="1" dirty="0" smtClean="0"/>
              <a:t>effects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e.g</a:t>
            </a:r>
            <a:r>
              <a:rPr lang="en-US" dirty="0"/>
              <a:t>. a straight or curved </a:t>
            </a:r>
            <a:r>
              <a:rPr lang="en-US" dirty="0" smtClean="0"/>
              <a:t>line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9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6232129" y="2328072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154" y="2326070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7306942" y="2329960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72967" y="2325510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51279" y="2329960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8381755" y="2331815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847780" y="2327366"/>
            <a:ext cx="255663" cy="3027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26092" y="2331814"/>
            <a:ext cx="255663" cy="2982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>
            <a:off x="6156504" y="3170410"/>
            <a:ext cx="2952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>
            <a:off x="7345117" y="3794212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7608331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7991491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8273527" y="4909407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7913755" y="550696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8566127" y="550169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6356866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6943135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6708072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6230154" y="274871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696179" y="2746716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7304967" y="275060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770992" y="2746156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49304" y="2750606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Connector 7"/>
          <p:cNvCxnSpPr>
            <a:stCxn id="14" idx="2"/>
            <a:endCxn id="16" idx="0"/>
          </p:cNvCxnSpPr>
          <p:nvPr/>
        </p:nvCxnSpPr>
        <p:spPr>
          <a:xfrm>
            <a:off x="7543117" y="4046616"/>
            <a:ext cx="646374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88"/>
          <p:cNvCxnSpPr>
            <a:stCxn id="14" idx="2"/>
            <a:endCxn id="22" idx="0"/>
          </p:cNvCxnSpPr>
          <p:nvPr/>
        </p:nvCxnSpPr>
        <p:spPr>
          <a:xfrm flipH="1">
            <a:off x="6906072" y="4046616"/>
            <a:ext cx="637045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89"/>
          <p:cNvCxnSpPr>
            <a:stCxn id="22" idx="2"/>
            <a:endCxn id="20" idx="0"/>
          </p:cNvCxnSpPr>
          <p:nvPr/>
        </p:nvCxnSpPr>
        <p:spPr>
          <a:xfrm flipH="1">
            <a:off x="6590866" y="4569522"/>
            <a:ext cx="31520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90"/>
          <p:cNvCxnSpPr>
            <a:stCxn id="22" idx="2"/>
            <a:endCxn id="21" idx="0"/>
          </p:cNvCxnSpPr>
          <p:nvPr/>
        </p:nvCxnSpPr>
        <p:spPr>
          <a:xfrm>
            <a:off x="6906072" y="4569522"/>
            <a:ext cx="271063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91"/>
          <p:cNvCxnSpPr>
            <a:stCxn id="16" idx="2"/>
            <a:endCxn id="15" idx="0"/>
          </p:cNvCxnSpPr>
          <p:nvPr/>
        </p:nvCxnSpPr>
        <p:spPr>
          <a:xfrm flipH="1">
            <a:off x="7842331" y="4569522"/>
            <a:ext cx="34716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92"/>
          <p:cNvCxnSpPr>
            <a:stCxn id="16" idx="2"/>
            <a:endCxn id="17" idx="0"/>
          </p:cNvCxnSpPr>
          <p:nvPr/>
        </p:nvCxnSpPr>
        <p:spPr>
          <a:xfrm>
            <a:off x="8189491" y="4569522"/>
            <a:ext cx="28203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93"/>
          <p:cNvCxnSpPr>
            <a:stCxn id="18" idx="0"/>
            <a:endCxn id="17" idx="2"/>
          </p:cNvCxnSpPr>
          <p:nvPr/>
        </p:nvCxnSpPr>
        <p:spPr>
          <a:xfrm flipV="1">
            <a:off x="8147755" y="5161811"/>
            <a:ext cx="323772" cy="34515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94"/>
          <p:cNvCxnSpPr>
            <a:stCxn id="19" idx="0"/>
            <a:endCxn id="17" idx="2"/>
          </p:cNvCxnSpPr>
          <p:nvPr/>
        </p:nvCxnSpPr>
        <p:spPr>
          <a:xfrm flipH="1" flipV="1">
            <a:off x="8471527" y="5161811"/>
            <a:ext cx="32860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-35668" y="1702062"/>
            <a:ext cx="5967985" cy="2689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 smtClean="0"/>
              <a:t>Theoretical Approaches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Embedding the scheduling inside the </a:t>
            </a:r>
            <a:r>
              <a:rPr lang="en-US" dirty="0" smtClean="0"/>
              <a:t>UAs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</p:spTree>
    <p:extLst>
      <p:ext uri="{BB962C8B-B14F-4D97-AF65-F5344CB8AC3E}">
        <p14:creationId xmlns:p14="http://schemas.microsoft.com/office/powerpoint/2010/main" val="6212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Relating</a:t>
            </a:r>
            <a:endParaRPr lang="en-GB" sz="48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547664" y="3203955"/>
            <a:ext cx="648072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How to relate to the DSL at hand ?</a:t>
            </a:r>
          </a:p>
          <a:p>
            <a:pPr marL="457200" marR="0" lvl="0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synch TU and AU ?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704845"/>
            <a:ext cx="3296886" cy="259228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996952"/>
            <a:ext cx="3312753" cy="2376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07504" y="1370092"/>
                <a:ext cx="4392488" cy="1338828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A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Persona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moves:</a:t>
                </a:r>
              </a:p>
              <a:p>
                <a:pPr marL="628650" marR="0" lvl="1" indent="-1714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</a:t>
                </a:r>
                <a:r>
                  <a:rPr kumimoji="0" lang="en-US" sz="120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i.e. </a:t>
                </a:r>
                <a14:m>
                  <m:oMath xmlns:m="http://schemas.openxmlformats.org/officeDocument/2006/math"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𝑚𝑜𝑣𝑒𝑅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𝑚𝑜𝑣𝑒𝐿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𝑚𝑜𝑣𝑒𝑈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𝑚𝑜𝑣𝑒𝐷</m:t>
                    </m:r>
                  </m:oMath>
                </a14:m>
                <a:r>
                  <a:rPr kumimoji="0" lang="en-US" sz="120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en-US" sz="1400" b="1" dirty="0">
                    <a:solidFill>
                      <a:srgbClr val="000000"/>
                    </a:solidFill>
                    <a:latin typeface="SFOTI10"/>
                  </a:rPr>
                  <a:t>UA: </a:t>
                </a:r>
                <a:r>
                  <a:rPr lang="en-US" sz="1200" dirty="0">
                    <a:solidFill>
                      <a:prstClr val="black"/>
                    </a:solidFill>
                  </a:rPr>
                  <a:t>Highlight, Removing</a:t>
                </a:r>
                <a:r>
                  <a:rPr lang="en-US" sz="1400" dirty="0">
                    <a:solidFill>
                      <a:prstClr val="black"/>
                    </a:solidFill>
                  </a:rPr>
                  <a:t>, </a:t>
                </a:r>
                <a:r>
                  <a:rPr lang="en-US" sz="1200" dirty="0">
                    <a:solidFill>
                      <a:prstClr val="black"/>
                    </a:solidFill>
                  </a:rPr>
                  <a:t>creating</a:t>
                </a:r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endParaRPr kumimoji="0" lang="en-US" sz="120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200" dirty="0" smtClean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 </a:t>
                </a:r>
                <a:r>
                  <a:rPr lang="en-US" sz="1200" dirty="0" smtClean="0">
                    <a:solidFill>
                      <a:prstClr val="black"/>
                    </a:solidFill>
                    <a:cs typeface="Times" charset="0"/>
                    <a:sym typeface="Wingdings"/>
                  </a:rPr>
                  <a:t>R</a:t>
                </a:r>
                <a:r>
                  <a:rPr kumimoji="0" lang="en-U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ules</a:t>
                </a: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/Operations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may need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to be duplicated </a:t>
                </a:r>
                <a:endPara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370092"/>
                <a:ext cx="4392488" cy="1338828"/>
              </a:xfrm>
              <a:prstGeom prst="rect">
                <a:avLst/>
              </a:prstGeom>
              <a:blipFill>
                <a:blip r:embed="rId5"/>
                <a:stretch>
                  <a:fillRect r="-1111" b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907704" y="5748919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z="1600" b="1" dirty="0">
                <a:solidFill>
                  <a:prstClr val="black"/>
                </a:solidFill>
              </a:rPr>
              <a:t>Fully animate the </a:t>
            </a:r>
            <a:r>
              <a:rPr lang="en-US" sz="1600" b="1" dirty="0" smtClean="0">
                <a:solidFill>
                  <a:prstClr val="black"/>
                </a:solidFill>
              </a:rPr>
              <a:t>DSL behavior: </a:t>
            </a:r>
            <a:r>
              <a:rPr lang="en-US" sz="1600" i="1" dirty="0">
                <a:solidFill>
                  <a:prstClr val="black"/>
                </a:solidFill>
              </a:rPr>
              <a:t>D</a:t>
            </a:r>
            <a:r>
              <a:rPr lang="en-US" sz="1600" i="1" dirty="0" smtClean="0">
                <a:solidFill>
                  <a:prstClr val="black"/>
                </a:solidFill>
              </a:rPr>
              <a:t>isappears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i="1" dirty="0">
                <a:solidFill>
                  <a:prstClr val="black"/>
                </a:solidFill>
              </a:rPr>
              <a:t>R</a:t>
            </a:r>
            <a:r>
              <a:rPr lang="en-US" sz="1600" i="1" dirty="0" smtClean="0">
                <a:solidFill>
                  <a:prstClr val="black"/>
                </a:solidFill>
              </a:rPr>
              <a:t>eappears</a:t>
            </a:r>
            <a:endParaRPr lang="en-US" sz="1600" i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68602" y="1448055"/>
            <a:ext cx="4392488" cy="1338828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Transferring </a:t>
            </a:r>
            <a:r>
              <a:rPr lang="en-US" sz="1600" b="1" dirty="0">
                <a:solidFill>
                  <a:srgbClr val="FF0000"/>
                </a:solidFill>
              </a:rPr>
              <a:t>tokens :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628650" marR="0" lvl="1" indent="-1714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</a:t>
            </a:r>
            <a:r>
              <a:rPr lang="en-US" sz="1200" dirty="0" smtClean="0">
                <a:solidFill>
                  <a:prstClr val="black"/>
                </a:solidFill>
                <a:cs typeface="Times" charset="0"/>
                <a:sym typeface="Wingdings"/>
              </a:rPr>
              <a:t>frying tokens between </a:t>
            </a:r>
            <a:r>
              <a:rPr lang="en-US" sz="1200" dirty="0">
                <a:solidFill>
                  <a:prstClr val="black"/>
                </a:solidFill>
                <a:cs typeface="Times" charset="0"/>
                <a:sym typeface="Wingdings"/>
              </a:rPr>
              <a:t>two </a:t>
            </a:r>
            <a:r>
              <a:rPr lang="en-US" sz="1200" dirty="0" smtClean="0">
                <a:solidFill>
                  <a:prstClr val="black"/>
                </a:solidFill>
                <a:cs typeface="Times" charset="0"/>
                <a:sym typeface="Wingdings"/>
              </a:rPr>
              <a:t>places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è"/>
              <a:defRPr/>
            </a:pPr>
            <a:r>
              <a:rPr lang="en-US" sz="1400" b="1" dirty="0">
                <a:solidFill>
                  <a:srgbClr val="000000"/>
                </a:solidFill>
                <a:latin typeface="SFOTI10"/>
              </a:rPr>
              <a:t>UA: </a:t>
            </a:r>
            <a:r>
              <a:rPr lang="en-US" sz="1200" dirty="0">
                <a:solidFill>
                  <a:prstClr val="black"/>
                </a:solidFill>
              </a:rPr>
              <a:t>Highlight, Removing</a:t>
            </a:r>
            <a:r>
              <a:rPr lang="en-US" sz="1400" dirty="0">
                <a:solidFill>
                  <a:prstClr val="black"/>
                </a:solidFill>
              </a:rPr>
              <a:t>, </a:t>
            </a:r>
            <a:r>
              <a:rPr lang="en-US" sz="1200" dirty="0">
                <a:solidFill>
                  <a:prstClr val="black"/>
                </a:solidFill>
              </a:rPr>
              <a:t>creating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lvl="2">
              <a:lnSpc>
                <a:spcPct val="150000"/>
              </a:lnSpc>
              <a:defRPr/>
            </a:pPr>
            <a:endParaRPr kumimoji="0" 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491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MA </a:t>
            </a:r>
            <a:r>
              <a:rPr lang="fr-BE" dirty="0" err="1" smtClean="0"/>
              <a:t>Example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524" y="1225409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30303"/>
                </a:solidFill>
                <a:latin typeface="YouTube Sans"/>
              </a:rPr>
              <a:t>Simulation of </a:t>
            </a:r>
            <a:r>
              <a:rPr lang="en-US" b="1" dirty="0">
                <a:solidFill>
                  <a:srgbClr val="030303"/>
                </a:solidFill>
                <a:latin typeface="YouTube Sans"/>
              </a:rPr>
              <a:t>a SCADE Display Model </a:t>
            </a:r>
            <a:r>
              <a:rPr lang="en-US" b="1" dirty="0" smtClean="0">
                <a:solidFill>
                  <a:srgbClr val="FF0000"/>
                </a:solidFill>
                <a:latin typeface="YouTube Sans"/>
              </a:rPr>
              <a:t>**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56" y="1635349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256995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**https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1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Parametrizaion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74515" y="1651441"/>
            <a:ext cx="55055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Parameterisation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 of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Animation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Browsing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customize/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extend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/</a:t>
            </a:r>
            <a:r>
              <a:rPr kumimoji="0" lang="en-US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modify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Element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18" charset="0"/>
              <a:ea typeface="ＭＳ Ｐゴシック" charset="0"/>
              <a:cs typeface="Times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Mechanism required </a:t>
            </a:r>
          </a:p>
          <a:p>
            <a:pPr marL="800100" marR="0" lvl="1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Using Model’s Elements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800100" marR="0" lvl="1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Using the Graphical Elements 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Two basic animation units </a:t>
            </a:r>
          </a:p>
          <a:p>
            <a:pPr marL="628650" marR="0" lvl="1" indent="-1714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APP: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making an element appear</a:t>
            </a:r>
          </a:p>
          <a:p>
            <a:pPr marL="628650" marR="0" lvl="1" indent="-1714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DAPP: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making an element disappear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628650" marR="0" lvl="1" indent="-1714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Complex Unit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BLINK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APP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⨁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DAPP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itchFamily="18" charset="0"/>
              <a:ea typeface="ＭＳ Ｐゴシック" charset="0"/>
              <a:cs typeface="Times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01056" y="2045752"/>
            <a:ext cx="1368152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Composer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02082" y="2296494"/>
            <a:ext cx="1368152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ＭＳ Ｐゴシック" charset="0"/>
                <a:cs typeface="Courier New"/>
              </a:rPr>
              <a:t> </a:t>
            </a:r>
            <a:r>
              <a:rPr kumimoji="0" lang="fr-FR" sz="1050" b="0" i="0" u="none" strike="noStrike" kern="1200" cap="none" spc="1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ＭＳ Ｐゴシック" charset="0"/>
                <a:cs typeface="Courier New"/>
              </a:rPr>
              <a:t>paramter</a:t>
            </a:r>
            <a:r>
              <a:rPr kumimoji="0" lang="fr-FR" sz="1050" b="1" i="0" u="none" strike="noStrike" kern="1200" cap="none" spc="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ＭＳ Ｐゴシック" charset="0"/>
                <a:cs typeface="Courier New"/>
              </a:rPr>
              <a:t>=</a:t>
            </a:r>
            <a:r>
              <a:rPr kumimoji="0" lang="fr-FR" sz="1050" b="0" i="0" u="none" strike="noStrike" kern="1200" cap="none" spc="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/>
                <a:ea typeface="ＭＳ Ｐゴシック" charset="0"/>
                <a:cs typeface="Courier New"/>
              </a:rPr>
              <a:t>values</a:t>
            </a:r>
            <a:endParaRPr kumimoji="0" lang="en-US" sz="1050" b="0" i="0" u="none" strike="noStrike" kern="1200" cap="none" spc="1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/>
              <a:ea typeface="ＭＳ Ｐゴシック" charset="0"/>
              <a:cs typeface="Courier New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5625504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611820" y="2655213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337997" y="2830585"/>
            <a:ext cx="353943" cy="522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5937" y="2209860"/>
            <a:ext cx="819012" cy="5392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UA1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5220072" y="1988840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5399868" y="1988840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572000" y="1626821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Possible </a:t>
            </a:r>
            <a:r>
              <a:rPr kumimoji="0" lang="fr-BE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Param</a:t>
            </a:r>
            <a:r>
              <a:rPr kumimoji="0" lang="fr-BE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. Values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cxnSp>
        <p:nvCxnSpPr>
          <p:cNvPr id="15" name="Connecteur droit 14"/>
          <p:cNvCxnSpPr/>
          <p:nvPr/>
        </p:nvCxnSpPr>
        <p:spPr>
          <a:xfrm flipH="1" flipV="1">
            <a:off x="4698449" y="2749072"/>
            <a:ext cx="417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plein 54"/>
          <p:cNvSpPr/>
          <p:nvPr/>
        </p:nvSpPr>
        <p:spPr>
          <a:xfrm rot="21415055">
            <a:off x="4834331" y="275006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Connecteur droit 49"/>
          <p:cNvCxnSpPr/>
          <p:nvPr/>
        </p:nvCxnSpPr>
        <p:spPr>
          <a:xfrm flipV="1">
            <a:off x="4971835" y="290087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Arc plein 54"/>
          <p:cNvSpPr/>
          <p:nvPr/>
        </p:nvSpPr>
        <p:spPr>
          <a:xfrm rot="21415055">
            <a:off x="5266379" y="274729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Connecteur droit 49"/>
          <p:cNvCxnSpPr/>
          <p:nvPr/>
        </p:nvCxnSpPr>
        <p:spPr>
          <a:xfrm flipV="1">
            <a:off x="5403883" y="289810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928480" y="1761923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sm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P1 …Pm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H="1" flipV="1">
            <a:off x="4499992" y="1693574"/>
            <a:ext cx="0" cy="17834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83968" y="2564904"/>
            <a:ext cx="226800" cy="576000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Attche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83968" y="2060848"/>
            <a:ext cx="225111" cy="5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Define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45315" y="2192313"/>
            <a:ext cx="918000" cy="543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UA2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7806721" y="2643148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8555845" y="2814977"/>
            <a:ext cx="369332" cy="5680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7" name="Arc plein 54"/>
          <p:cNvSpPr/>
          <p:nvPr/>
        </p:nvSpPr>
        <p:spPr>
          <a:xfrm rot="21415055">
            <a:off x="8002683" y="272924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Connecteur droit 49"/>
          <p:cNvCxnSpPr/>
          <p:nvPr/>
        </p:nvCxnSpPr>
        <p:spPr>
          <a:xfrm flipV="1">
            <a:off x="8140187" y="288006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Arc plein 54"/>
          <p:cNvSpPr/>
          <p:nvPr/>
        </p:nvSpPr>
        <p:spPr>
          <a:xfrm rot="21415055">
            <a:off x="8527866" y="272647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0" name="Connecteur droit 49"/>
          <p:cNvCxnSpPr/>
          <p:nvPr/>
        </p:nvCxnSpPr>
        <p:spPr>
          <a:xfrm flipV="1">
            <a:off x="8665370" y="287729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7470233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>
            <a:off x="8244408" y="1973238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8460432" y="1973238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596336" y="1628800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Possible </a:t>
            </a:r>
            <a:r>
              <a:rPr kumimoji="0" lang="fr-BE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Param</a:t>
            </a:r>
            <a:r>
              <a:rPr kumimoji="0" lang="fr-BE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. Values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952816" y="1763902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small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P1 …Pm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4637835" y="4778210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what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81530" y="3843694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BLINK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81530" y="426770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38001" y="438765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DAPP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841958" y="438039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APP</a:t>
            </a:r>
            <a:endParaRPr kumimoji="0" lang="en-GB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41" name="Straight Connector 17"/>
          <p:cNvCxnSpPr>
            <a:stCxn id="39" idx="3"/>
            <a:endCxn id="55" idx="1"/>
          </p:cNvCxnSpPr>
          <p:nvPr/>
        </p:nvCxnSpPr>
        <p:spPr>
          <a:xfrm flipV="1">
            <a:off x="5684306" y="459305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71"/>
          <p:cNvCxnSpPr>
            <a:stCxn id="55" idx="3"/>
            <a:endCxn id="40" idx="1"/>
          </p:cNvCxnSpPr>
          <p:nvPr/>
        </p:nvCxnSpPr>
        <p:spPr>
          <a:xfrm flipV="1">
            <a:off x="7201283" y="459240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23"/>
          <p:cNvCxnSpPr/>
          <p:nvPr/>
        </p:nvCxnSpPr>
        <p:spPr>
          <a:xfrm>
            <a:off x="5233965" y="480803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5519715" y="480803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75"/>
          <p:cNvCxnSpPr/>
          <p:nvPr/>
        </p:nvCxnSpPr>
        <p:spPr>
          <a:xfrm>
            <a:off x="8032269" y="480803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77"/>
          <p:cNvCxnSpPr/>
          <p:nvPr/>
        </p:nvCxnSpPr>
        <p:spPr>
          <a:xfrm>
            <a:off x="8286458" y="480803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5468186" y="4828925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on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48" name="TextBox 79"/>
          <p:cNvSpPr txBox="1"/>
          <p:nvPr/>
        </p:nvSpPr>
        <p:spPr>
          <a:xfrm>
            <a:off x="7747937" y="479423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what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201546" y="4811665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from</a:t>
            </a:r>
            <a:endParaRPr kumimoji="0" lang="en-GB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5232792" y="5421008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Elbow Connector 84"/>
          <p:cNvCxnSpPr/>
          <p:nvPr/>
        </p:nvCxnSpPr>
        <p:spPr>
          <a:xfrm rot="16200000" flipV="1">
            <a:off x="7530807" y="5423168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4847878" y="6081564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what</a:t>
            </a:r>
            <a:endParaRPr kumimoji="0" lang="en-GB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53" name="TextBox 86"/>
          <p:cNvSpPr txBox="1"/>
          <p:nvPr/>
        </p:nvSpPr>
        <p:spPr>
          <a:xfrm>
            <a:off x="7705505" y="6104329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period</a:t>
            </a:r>
            <a:endParaRPr kumimoji="0" lang="en-GB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54" name="Group 38"/>
          <p:cNvGrpSpPr/>
          <p:nvPr/>
        </p:nvGrpSpPr>
        <p:grpSpPr>
          <a:xfrm>
            <a:off x="6324982" y="4466848"/>
            <a:ext cx="876301" cy="511417"/>
            <a:chOff x="2626519" y="2339654"/>
            <a:chExt cx="876301" cy="511417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;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</a:t>
              </a:r>
              <a:r>
                <a:rPr kumimoji="0" lang="fr-FR" sz="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eriod</a:t>
              </a:r>
              <a:r>
                <a:rPr kumimoji="0" lang="fr-FR" sz="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= </a:t>
              </a:r>
              <a:r>
                <a:rPr kumimoji="0" lang="fr-FR" sz="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period</a:t>
              </a:r>
              <a:endParaRPr kumimoji="0" lang="en-GB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cxnSp>
        <p:nvCxnSpPr>
          <p:cNvPr id="57" name="Straight Connector 88"/>
          <p:cNvCxnSpPr>
            <a:stCxn id="38" idx="2"/>
          </p:cNvCxnSpPr>
          <p:nvPr/>
        </p:nvCxnSpPr>
        <p:spPr>
          <a:xfrm>
            <a:off x="6664997" y="5359368"/>
            <a:ext cx="0" cy="696626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90"/>
          <p:cNvSpPr txBox="1"/>
          <p:nvPr/>
        </p:nvSpPr>
        <p:spPr>
          <a:xfrm>
            <a:off x="6273618" y="6081563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where</a:t>
            </a:r>
            <a:endParaRPr kumimoji="0" lang="en-GB" sz="1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59" name="Straight Connector 91"/>
          <p:cNvCxnSpPr>
            <a:stCxn id="38" idx="2"/>
          </p:cNvCxnSpPr>
          <p:nvPr/>
        </p:nvCxnSpPr>
        <p:spPr>
          <a:xfrm flipH="1" flipV="1">
            <a:off x="5518299" y="508266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98"/>
          <p:cNvCxnSpPr>
            <a:stCxn id="38" idx="2"/>
          </p:cNvCxnSpPr>
          <p:nvPr/>
        </p:nvCxnSpPr>
        <p:spPr>
          <a:xfrm flipV="1">
            <a:off x="6664997" y="5075146"/>
            <a:ext cx="1621461" cy="284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01"/>
          <p:cNvCxnSpPr/>
          <p:nvPr/>
        </p:nvCxnSpPr>
        <p:spPr>
          <a:xfrm flipH="1" flipV="1">
            <a:off x="5233966" y="507843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12"/>
          <p:cNvCxnSpPr/>
          <p:nvPr/>
        </p:nvCxnSpPr>
        <p:spPr>
          <a:xfrm flipV="1">
            <a:off x="5785328" y="508947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Parametrizaion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" name="Imag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91" y="3972132"/>
            <a:ext cx="3634095" cy="2211081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772" y="1342044"/>
            <a:ext cx="3528392" cy="245171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953057"/>
            <a:ext cx="3634095" cy="2211081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937821" y="4443679"/>
            <a:ext cx="646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Reuse </a:t>
            </a: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25" name="Picture 65" descr="MCj02380420000[1]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656" y="4305425"/>
            <a:ext cx="477334" cy="4776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lèche droite rayée 5"/>
          <p:cNvSpPr/>
          <p:nvPr/>
        </p:nvSpPr>
        <p:spPr>
          <a:xfrm>
            <a:off x="4010399" y="4705303"/>
            <a:ext cx="994219" cy="432048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10144" y="5733255"/>
            <a:ext cx="720000" cy="324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  <a:t>:</a:t>
            </a:r>
            <a:r>
              <a:rPr kumimoji="0" lang="fr-FR" sz="1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Pacman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04248" y="5736852"/>
            <a:ext cx="720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  <a:t>f</a:t>
            </a:r>
            <a:r>
              <a:rPr kumimoji="0" lang="fr-FR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  <a:t>: Cell   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668344" y="5733255"/>
            <a:ext cx="756000" cy="360000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</a:rPr>
              <a:t>t: Cell   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TU/TA Linking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47" y="1848411"/>
            <a:ext cx="3982372" cy="56309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8834" y="1982625"/>
            <a:ext cx="72794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fr-B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How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are </a:t>
            </a:r>
            <a:r>
              <a:rPr kumimoji="0" 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mapped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AUs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specific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B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By Annotation: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Annotating TUs, i.e.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@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 annotation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Annotating AUs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$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ref</a:t>
            </a:r>
          </a:p>
          <a:p>
            <a:pPr marL="914400" marR="0" lvl="2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0"/>
                <a:cs typeface="Times New Roman" panose="02020603050405020304" pitchFamily="18" charset="0"/>
              </a:rPr>
              <a:t>∼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map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with debugging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Erwan </a:t>
            </a:r>
            <a:r>
              <a:rPr kumimoji="0" lang="fr-F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B., 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et 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. 2018]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By Explicit Map: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efined 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both the MT and MA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Specifications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64088" y="2959816"/>
            <a:ext cx="3672408" cy="14062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 Specification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876256" y="141277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54450"/>
              </p:ext>
            </p:extLst>
          </p:nvPr>
        </p:nvGraphicFramePr>
        <p:xfrm>
          <a:off x="5436096" y="3292768"/>
          <a:ext cx="3528392" cy="9934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28392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99348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9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9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b="1" spc="10" dirty="0" smtClean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900" b="1" spc="10" dirty="0" smtClean="0">
                        <a:solidFill>
                          <a:srgbClr val="006FC0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9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9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9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9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9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5100"/>
                        </a:lnSpc>
                      </a:pPr>
                      <a:r>
                        <a:rPr sz="9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9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9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9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9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9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9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9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9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9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9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28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326" y="1412776"/>
            <a:ext cx="9028674" cy="456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Model Animation of Model Transformation in MDE 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marR="0" lvl="2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Lack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ﬂexibility in the MA specification, and reuse of MA units across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</a:t>
            </a:r>
          </a:p>
          <a:p>
            <a:pPr marL="800100" marR="0" lvl="1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First step towards a systematic approach for MA engineering, 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marR="0" lvl="2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Three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important challenges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.</a:t>
            </a:r>
          </a:p>
          <a:p>
            <a:pPr marL="1657350" marR="0" lvl="3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Designing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concrete syntaxes for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marR="0" lvl="3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compositional approach for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defining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complex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MA,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marR="0" lvl="3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inked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to appropriate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TUs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that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would drive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the MAs. 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R="0" lvl="3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9144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charset="0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Future work</a:t>
            </a:r>
          </a:p>
          <a:p>
            <a:pPr marL="1371600" marR="0" lvl="2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Engineering our Proposal</a:t>
            </a:r>
          </a:p>
          <a:p>
            <a:pPr marL="1371600" marR="0" lvl="2" indent="-457200" algn="l" defTabSz="4572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Arial"/>
              </a:rPr>
              <a:t>Evaluating the Prototype's Usability </a:t>
            </a:r>
          </a:p>
          <a:p>
            <a:pPr marL="1371600" marR="0" lvl="2" indent="-4572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Be Used as an Educational -Aid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Tool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1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Thank you for your attention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283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MA </a:t>
            </a:r>
            <a:r>
              <a:rPr lang="fr-BE" dirty="0" err="1" smtClean="0"/>
              <a:t>Example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524" y="1225409"/>
            <a:ext cx="8568952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30303"/>
                </a:solidFill>
                <a:latin typeface="YouTube Sans"/>
              </a:rPr>
              <a:t>Simulation of </a:t>
            </a:r>
            <a:r>
              <a:rPr lang="en-US" b="1" dirty="0">
                <a:solidFill>
                  <a:srgbClr val="030303"/>
                </a:solidFill>
                <a:latin typeface="YouTube Sans"/>
              </a:rPr>
              <a:t>a SCADE Display Model </a:t>
            </a:r>
            <a:r>
              <a:rPr lang="en-US" b="1" dirty="0" smtClean="0">
                <a:solidFill>
                  <a:srgbClr val="FF0000"/>
                </a:solidFill>
                <a:latin typeface="YouTube Sans"/>
              </a:rPr>
              <a:t>**</a:t>
            </a:r>
          </a:p>
          <a:p>
            <a:r>
              <a:rPr lang="en-US" sz="1400" dirty="0"/>
              <a:t>Design Embedded Displays for HMIs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256995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**https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6" name="Simila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475" y="1822443"/>
            <a:ext cx="8004225" cy="45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1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1560" y="1772815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611560" y="2996951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259632" y="1772815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218209" y="2231326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 smtClean="0"/>
              <a:t>Metamodel</a:t>
            </a:r>
            <a:r>
              <a:rPr lang="fr-FR" sz="1400" dirty="0" smtClean="0"/>
              <a:t> </a:t>
            </a:r>
            <a:r>
              <a:rPr lang="fr-FR" sz="1400" dirty="0" err="1" smtClean="0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218208" y="3461026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smtClean="0"/>
              <a:t>Model</a:t>
            </a:r>
          </a:p>
          <a:p>
            <a:pPr algn="ctr"/>
            <a:r>
              <a:rPr lang="fr-FR" sz="1400" dirty="0" smtClean="0"/>
              <a:t> </a:t>
            </a:r>
            <a:r>
              <a:rPr lang="fr-FR" sz="1400" dirty="0" err="1" smtClean="0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979712" y="2105116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pecific</a:t>
            </a: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43009" y="2102427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67729" y="3464975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311712" y="2642427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627500" y="2645116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6064731" y="2873469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 smtClean="0"/>
              <a:t>Conforms</a:t>
            </a:r>
            <a:r>
              <a:rPr lang="fr-FR" sz="1050" dirty="0" smtClean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2720327" y="2837557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 smtClean="0"/>
              <a:t>Conforms</a:t>
            </a:r>
            <a:r>
              <a:rPr lang="fr-FR" sz="1050" dirty="0" smtClean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1979712" y="3428999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4643712" y="3698999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959139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3148898" y="5640833"/>
            <a:ext cx="22136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MA Designer (new Job)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91" y="3404369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7308305" y="3861047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7272328" y="3249007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728" y="3310117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380880" y="3830499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 smtClean="0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835696" y="3176999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49" y="2041509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307367" y="2503556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 smtClean="0"/>
              <a:t>Language</a:t>
            </a:r>
            <a:endParaRPr lang="fr-FR" sz="900" b="1" dirty="0" smtClean="0"/>
          </a:p>
          <a:p>
            <a:pPr algn="ctr"/>
            <a:r>
              <a:rPr lang="fr-FR" sz="900" b="1" dirty="0" smtClean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835696" y="184482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 smtClean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816332" y="4990007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431481" y="4173379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75" name="object 15"/>
          <p:cNvSpPr/>
          <p:nvPr/>
        </p:nvSpPr>
        <p:spPr>
          <a:xfrm>
            <a:off x="6774864" y="413214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/>
          <p:cNvSpPr/>
          <p:nvPr/>
        </p:nvSpPr>
        <p:spPr>
          <a:xfrm rot="15989660">
            <a:off x="4958024" y="3157347"/>
            <a:ext cx="1836000" cy="3420000"/>
          </a:xfrm>
          <a:prstGeom prst="arc">
            <a:avLst>
              <a:gd name="adj1" fmla="val 16375391"/>
              <a:gd name="adj2" fmla="val 21598366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316411" y="442534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</p:spTree>
    <p:extLst>
      <p:ext uri="{BB962C8B-B14F-4D97-AF65-F5344CB8AC3E}">
        <p14:creationId xmlns:p14="http://schemas.microsoft.com/office/powerpoint/2010/main" val="4070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400861" y="1499951"/>
            <a:ext cx="8779651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endParaRPr lang="fr-BE" b="1" dirty="0" smtClean="0">
              <a:solidFill>
                <a:srgbClr val="0066FF"/>
              </a:solidFill>
            </a:endParaRPr>
          </a:p>
          <a:p>
            <a:pPr marL="800100" lvl="1" indent="-342900">
              <a:buFont typeface="Courier New" panose="02070309020205020404" pitchFamily="49" charset="0"/>
              <a:buChar char="o"/>
              <a:defRPr/>
            </a:pPr>
            <a:r>
              <a:rPr lang="en-US" sz="1600" dirty="0" smtClean="0"/>
              <a:t>Map elements: </a:t>
            </a:r>
            <a:r>
              <a:rPr lang="en-US" sz="160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MM</a:t>
            </a:r>
            <a:r>
              <a:rPr lang="en-US" sz="1600" dirty="0" smtClean="0"/>
              <a:t>, </a:t>
            </a:r>
            <a:r>
              <a:rPr lang="en-US" sz="180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fr-BE" sz="1800" dirty="0" smtClean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B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Simulation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L="742950" lvl="1" indent="-285750">
              <a:buFont typeface="Courier New" panose="02070309020205020404" pitchFamily="49" charset="0"/>
              <a:buChar char="o"/>
              <a:defRPr/>
            </a:pPr>
            <a:r>
              <a:rPr lang="en-US" sz="1600" dirty="0"/>
              <a:t>DSL's </a:t>
            </a:r>
            <a:r>
              <a:rPr lang="en-US" sz="1600" dirty="0" smtClean="0"/>
              <a:t>behavior as MT</a:t>
            </a:r>
            <a:endParaRPr lang="fr-BE" sz="1600" dirty="0"/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 smtClean="0">
              <a:solidFill>
                <a:srgbClr val="0066FF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BE" b="1" dirty="0" smtClean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600" dirty="0"/>
              <a:t>Model Animation (MA</a:t>
            </a:r>
            <a:r>
              <a:rPr lang="en-US" sz="1600" dirty="0" smtClean="0"/>
              <a:t>)</a:t>
            </a:r>
          </a:p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MA can be seen as the visual representation  of the simulation of </a:t>
            </a:r>
            <a:r>
              <a:rPr lang="en-US" sz="1400" u="sng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Model Transformations (MTs)</a:t>
            </a:r>
          </a:p>
          <a:p>
            <a:pPr marL="800100" lvl="1" indent="-342900">
              <a:buFont typeface="Courier New" panose="02070309020205020404" pitchFamily="49" charset="0"/>
              <a:buChar char="o"/>
              <a:defRPr/>
            </a:pPr>
            <a:endParaRPr lang="en-US" sz="1600" dirty="0"/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fr-BE" sz="2000" b="1" i="0" u="none" strike="noStrike" kern="1200" cap="none" spc="0" normalizeH="0" baseline="0" noProof="0" dirty="0" smtClean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73" name="Group 13"/>
          <p:cNvGrpSpPr/>
          <p:nvPr/>
        </p:nvGrpSpPr>
        <p:grpSpPr>
          <a:xfrm>
            <a:off x="5731664" y="2739477"/>
            <a:ext cx="1902284" cy="761531"/>
            <a:chOff x="6722172" y="3813178"/>
            <a:chExt cx="1902284" cy="761531"/>
          </a:xfrm>
        </p:grpSpPr>
        <p:sp>
          <p:nvSpPr>
            <p:cNvPr id="74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77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8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80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79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80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80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1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11"/>
          <p:cNvGrpSpPr/>
          <p:nvPr/>
        </p:nvGrpSpPr>
        <p:grpSpPr>
          <a:xfrm>
            <a:off x="7538339" y="2739479"/>
            <a:ext cx="1570165" cy="759520"/>
            <a:chOff x="9003192" y="3813180"/>
            <a:chExt cx="1570165" cy="759520"/>
          </a:xfrm>
        </p:grpSpPr>
        <p:sp>
          <p:nvSpPr>
            <p:cNvPr id="83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85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80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6" name="Elbow Connector 225"/>
            <p:cNvCxnSpPr>
              <a:stCxn id="84" idx="3"/>
              <a:endCxn id="88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7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9" name="Straight Connector 228"/>
            <p:cNvCxnSpPr>
              <a:stCxn id="87" idx="3"/>
              <a:endCxn id="88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0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800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12" y="1577748"/>
            <a:ext cx="1378266" cy="8877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773" y="1691499"/>
            <a:ext cx="691003" cy="67840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5766311" y="6106411"/>
            <a:ext cx="22519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[Levi </a:t>
            </a:r>
            <a:r>
              <a:rPr kumimoji="0" lang="en-US" sz="1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Lúcio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and al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.  </a:t>
            </a: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14</a:t>
            </a:r>
            <a:r>
              <a:rPr kumimoji="0" lang="fr-F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]</a:t>
            </a: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6139624" y="4062549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charset="0"/>
                <a:cs typeface="+mn-cs"/>
              </a:rPr>
              <a:t>MM</a:t>
            </a:r>
            <a:endParaRPr kumimoji="0" lang="en-GB" sz="135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3590248" y="4062549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charset="0"/>
                <a:cs typeface="+mn-cs"/>
              </a:rPr>
              <a:t>CS</a:t>
            </a:r>
            <a:endParaRPr kumimoji="0" lang="en-GB" sz="135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3559321" y="4633198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charset="0"/>
                <a:cs typeface="+mn-cs"/>
              </a:rPr>
              <a:t>M</a:t>
            </a:r>
            <a:r>
              <a:rPr kumimoji="0" lang="fr-FR" sz="135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CS</a:t>
            </a:r>
            <a:endParaRPr kumimoji="0" lang="en-GB" sz="135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6225024" y="4633198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ＭＳ Ｐゴシック" charset="0"/>
                <a:cs typeface="+mn-cs"/>
              </a:rPr>
              <a:t>M</a:t>
            </a:r>
            <a:endParaRPr kumimoji="0" lang="en-GB" sz="135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  <a:endCxn id="102" idx="3"/>
          </p:cNvCxnSpPr>
          <p:nvPr/>
        </p:nvCxnSpPr>
        <p:spPr>
          <a:xfrm flipH="1" flipV="1">
            <a:off x="3985358" y="4201048"/>
            <a:ext cx="2154266" cy="99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3703236" y="4383663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6292908" y="4373080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6249109" y="4704195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3695224" y="4704195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6349485" y="4906900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3854891" y="4887284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Animation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5393342" y="4154320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Parsing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4241010" y="4016694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Rendering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6454908" y="4016694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6573737" y="4201049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Simulation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5184460" y="2132856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4861310" y="3061863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680146" y="2843506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MovePacman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2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MA in a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nutshell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83568" y="162880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ransformation chain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coupling within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5" name="Rectangle à coins arrondis 24"/>
          <p:cNvSpPr/>
          <p:nvPr/>
        </p:nvSpPr>
        <p:spPr>
          <a:xfrm>
            <a:off x="558366" y="3160950"/>
            <a:ext cx="8046082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à coins arrondis 25"/>
          <p:cNvSpPr/>
          <p:nvPr/>
        </p:nvSpPr>
        <p:spPr>
          <a:xfrm>
            <a:off x="539552" y="3825088"/>
            <a:ext cx="8082994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à coins arrondis 26"/>
          <p:cNvSpPr/>
          <p:nvPr/>
        </p:nvSpPr>
        <p:spPr>
          <a:xfrm>
            <a:off x="557650" y="4437112"/>
            <a:ext cx="8064896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à coins arrondis 27"/>
          <p:cNvSpPr/>
          <p:nvPr/>
        </p:nvSpPr>
        <p:spPr>
          <a:xfrm>
            <a:off x="557650" y="5049224"/>
            <a:ext cx="8064896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à coins arrondis 43"/>
          <p:cNvSpPr/>
          <p:nvPr/>
        </p:nvSpPr>
        <p:spPr>
          <a:xfrm>
            <a:off x="557650" y="2551861"/>
            <a:ext cx="8064896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èche droite 44"/>
          <p:cNvSpPr/>
          <p:nvPr/>
        </p:nvSpPr>
        <p:spPr>
          <a:xfrm>
            <a:off x="611560" y="2567035"/>
            <a:ext cx="115212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Flèche droite 45"/>
          <p:cNvSpPr/>
          <p:nvPr/>
        </p:nvSpPr>
        <p:spPr>
          <a:xfrm>
            <a:off x="3046910" y="2567035"/>
            <a:ext cx="339729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Multitask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Flèche droite 46"/>
          <p:cNvSpPr/>
          <p:nvPr/>
        </p:nvSpPr>
        <p:spPr>
          <a:xfrm>
            <a:off x="6723321" y="2568156"/>
            <a:ext cx="1881127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Flèche droite 47"/>
          <p:cNvSpPr/>
          <p:nvPr/>
        </p:nvSpPr>
        <p:spPr>
          <a:xfrm>
            <a:off x="1808989" y="2564904"/>
            <a:ext cx="1195200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lèche droite 48"/>
          <p:cNvSpPr/>
          <p:nvPr/>
        </p:nvSpPr>
        <p:spPr>
          <a:xfrm>
            <a:off x="609361" y="3191088"/>
            <a:ext cx="2378464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Flèche droite 49"/>
          <p:cNvSpPr/>
          <p:nvPr/>
        </p:nvSpPr>
        <p:spPr>
          <a:xfrm>
            <a:off x="3059832" y="3789040"/>
            <a:ext cx="936104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A.1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Flèche droite 50"/>
          <p:cNvSpPr/>
          <p:nvPr/>
        </p:nvSpPr>
        <p:spPr>
          <a:xfrm>
            <a:off x="3077930" y="4450946"/>
            <a:ext cx="235816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A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lèche droite 51"/>
          <p:cNvSpPr/>
          <p:nvPr/>
        </p:nvSpPr>
        <p:spPr>
          <a:xfrm>
            <a:off x="5425755" y="5079262"/>
            <a:ext cx="1018453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A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Connecteur droit avec flèche 52"/>
          <p:cNvCxnSpPr/>
          <p:nvPr/>
        </p:nvCxnSpPr>
        <p:spPr>
          <a:xfrm>
            <a:off x="2987825" y="2731861"/>
            <a:ext cx="0" cy="64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>
            <a:off x="3059832" y="2780928"/>
            <a:ext cx="0" cy="1116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flipV="1">
            <a:off x="3995936" y="3429000"/>
            <a:ext cx="0" cy="540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>
            <a:off x="5436096" y="4641065"/>
            <a:ext cx="0" cy="540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/>
          <p:cNvCxnSpPr/>
          <p:nvPr/>
        </p:nvCxnSpPr>
        <p:spPr>
          <a:xfrm flipV="1">
            <a:off x="6444208" y="2743308"/>
            <a:ext cx="0" cy="2498978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39552" y="2515561"/>
            <a:ext cx="8082994" cy="292966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eur droit avec flèche 60"/>
          <p:cNvCxnSpPr/>
          <p:nvPr/>
        </p:nvCxnSpPr>
        <p:spPr>
          <a:xfrm>
            <a:off x="3059832" y="4005064"/>
            <a:ext cx="0" cy="576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611560" y="2852992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lèche droite 62"/>
          <p:cNvSpPr/>
          <p:nvPr/>
        </p:nvSpPr>
        <p:spPr>
          <a:xfrm>
            <a:off x="6727256" y="3215999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3.1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Flèche droite 64"/>
          <p:cNvSpPr/>
          <p:nvPr/>
        </p:nvSpPr>
        <p:spPr>
          <a:xfrm>
            <a:off x="7670543" y="3212976"/>
            <a:ext cx="93390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3.1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Connecteur droit avec flèche 65"/>
          <p:cNvCxnSpPr/>
          <p:nvPr/>
        </p:nvCxnSpPr>
        <p:spPr>
          <a:xfrm>
            <a:off x="6727255" y="2852936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>
            <a:off x="7668344" y="2836950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/>
          <p:cNvCxnSpPr/>
          <p:nvPr/>
        </p:nvCxnSpPr>
        <p:spPr>
          <a:xfrm flipV="1">
            <a:off x="107552" y="3933056"/>
            <a:ext cx="43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6112" y="3385366"/>
            <a:ext cx="612068" cy="3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>
                <a:latin typeface="Bahnschrift SemiLigh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fr-FR" baseline="-25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Connecteur droit avec flèche 78"/>
          <p:cNvCxnSpPr/>
          <p:nvPr/>
        </p:nvCxnSpPr>
        <p:spPr>
          <a:xfrm flipV="1">
            <a:off x="8622546" y="4005064"/>
            <a:ext cx="432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636220" y="3520044"/>
            <a:ext cx="683061" cy="396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 err="1" smtClean="0">
                <a:latin typeface="Bahnschrift SemiLigh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fr-FR" baseline="-250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</a:t>
            </a:r>
            <a:endParaRPr lang="en-US" sz="1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2105630" y="3830851"/>
            <a:ext cx="882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err="1" smtClean="0"/>
              <a:t>dependency</a:t>
            </a:r>
            <a:endParaRPr lang="en-US" sz="1000" dirty="0"/>
          </a:p>
        </p:txBody>
      </p:sp>
      <p:sp>
        <p:nvSpPr>
          <p:cNvPr id="82" name="Arc 81"/>
          <p:cNvSpPr/>
          <p:nvPr/>
        </p:nvSpPr>
        <p:spPr>
          <a:xfrm rot="11868078">
            <a:off x="2639932" y="3882522"/>
            <a:ext cx="648072" cy="454989"/>
          </a:xfrm>
          <a:prstGeom prst="arc">
            <a:avLst>
              <a:gd name="adj1" fmla="val 14276399"/>
              <a:gd name="adj2" fmla="val 0"/>
            </a:avLst>
          </a:prstGeom>
          <a:ln w="9525">
            <a:solidFill>
              <a:schemeClr val="tx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èche droite 82"/>
          <p:cNvSpPr/>
          <p:nvPr/>
        </p:nvSpPr>
        <p:spPr>
          <a:xfrm>
            <a:off x="4008859" y="3178930"/>
            <a:ext cx="936104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A.3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97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87" y="4461296"/>
            <a:ext cx="5623076" cy="795085"/>
          </a:xfrm>
          <a:prstGeom prst="rect">
            <a:avLst/>
          </a:prstGeom>
        </p:spPr>
      </p:pic>
      <p:pic>
        <p:nvPicPr>
          <p:cNvPr id="11" name="Image 21">
            <a:extLst>
              <a:ext uri="{FF2B5EF4-FFF2-40B4-BE49-F238E27FC236}">
                <a16:creationId xmlns:a16="http://schemas.microsoft.com/office/drawing/2014/main" id="{71A723FB-ADE3-4EF3-8C4D-009EFD02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0" y="2616282"/>
            <a:ext cx="524879" cy="1224571"/>
          </a:xfrm>
          <a:prstGeom prst="rect">
            <a:avLst/>
          </a:prstGeom>
        </p:spPr>
      </p:pic>
      <p:sp>
        <p:nvSpPr>
          <p:cNvPr id="12" name="Flèche droite 11"/>
          <p:cNvSpPr/>
          <p:nvPr/>
        </p:nvSpPr>
        <p:spPr>
          <a:xfrm>
            <a:off x="963104" y="3120338"/>
            <a:ext cx="216024" cy="21602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à coins arrondis 12"/>
          <p:cNvSpPr/>
          <p:nvPr/>
        </p:nvSpPr>
        <p:spPr>
          <a:xfrm>
            <a:off x="1230313" y="2616282"/>
            <a:ext cx="1037431" cy="1224136"/>
          </a:xfrm>
          <a:prstGeom prst="roundRect">
            <a:avLst>
              <a:gd name="adj" fmla="val 10246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Animation</a:t>
            </a: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Engine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1702188"/>
            <a:ext cx="9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FF0000"/>
                </a:solidFill>
              </a:rPr>
              <a:t>Lack ﬂexibility </a:t>
            </a:r>
            <a:r>
              <a:rPr lang="en-US" sz="1800" dirty="0"/>
              <a:t>in the MA specification, and </a:t>
            </a:r>
            <a:r>
              <a:rPr lang="en-US" sz="1800" b="1" dirty="0">
                <a:solidFill>
                  <a:srgbClr val="FF0000"/>
                </a:solidFill>
              </a:rPr>
              <a:t>reuse of MA units 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59036" y="2586535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 smtClean="0"/>
              <a:t>Fully </a:t>
            </a:r>
            <a:r>
              <a:rPr lang="en-US" sz="1800" b="1" dirty="0"/>
              <a:t>unlock the potential of MA </a:t>
            </a:r>
            <a:r>
              <a:rPr lang="en-US" sz="1800" b="1" dirty="0" smtClean="0"/>
              <a:t>engineering</a:t>
            </a:r>
          </a:p>
        </p:txBody>
      </p:sp>
      <p:sp>
        <p:nvSpPr>
          <p:cNvPr id="3" name="Flèche courbée vers la droite 2"/>
          <p:cNvSpPr/>
          <p:nvPr/>
        </p:nvSpPr>
        <p:spPr>
          <a:xfrm>
            <a:off x="2375756" y="2998874"/>
            <a:ext cx="360040" cy="7539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95010" y="3858729"/>
            <a:ext cx="70907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800" b="1" dirty="0"/>
              <a:t>N:N  </a:t>
            </a:r>
            <a:r>
              <a:rPr lang="fr-FR" sz="1800" b="1" dirty="0" err="1"/>
              <a:t>Mapping</a:t>
            </a:r>
            <a:r>
              <a:rPr lang="fr-FR" sz="1800" b="1" dirty="0"/>
              <a:t>: Transformation (TU) and Animation (AU) </a:t>
            </a:r>
            <a:r>
              <a:rPr lang="fr-FR" sz="1800" b="1" dirty="0" err="1"/>
              <a:t>Units</a:t>
            </a:r>
            <a:endParaRPr lang="fr-FR" sz="1800" b="1" dirty="0"/>
          </a:p>
          <a:p>
            <a:endParaRPr lang="fr-FR" sz="1800" b="1" dirty="0"/>
          </a:p>
          <a:p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916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484784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fr-FR" sz="1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fr-FR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3 Key Challenges to </a:t>
            </a:r>
            <a:r>
              <a:rPr kumimoji="0" lang="en-US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adress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: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define CS for easily expressing MA;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uild an MA language to express AU in a compositional way,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US" sz="180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relate MA units with their transformation counterparts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59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Concrete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12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46365</TotalTime>
  <Words>1487</Words>
  <Application>Microsoft Office PowerPoint</Application>
  <PresentationFormat>On-screen Show (4:3)</PresentationFormat>
  <Paragraphs>469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54" baseType="lpstr">
      <vt:lpstr>ＭＳ Ｐゴシック</vt:lpstr>
      <vt:lpstr>Arial</vt:lpstr>
      <vt:lpstr>Bahnschrift SemiLight</vt:lpstr>
      <vt:lpstr>Calibri</vt:lpstr>
      <vt:lpstr>Cambria</vt:lpstr>
      <vt:lpstr>Cambria Math</vt:lpstr>
      <vt:lpstr>Centaur</vt:lpstr>
      <vt:lpstr>CMR9</vt:lpstr>
      <vt:lpstr>Comic Sans MS</vt:lpstr>
      <vt:lpstr>Consolas</vt:lpstr>
      <vt:lpstr>Courier New</vt:lpstr>
      <vt:lpstr>Franklin Gothic Book</vt:lpstr>
      <vt:lpstr>Frutiger LT Std 45 Light</vt:lpstr>
      <vt:lpstr>LinLibertineT</vt:lpstr>
      <vt:lpstr>LinLibertineTB</vt:lpstr>
      <vt:lpstr>Lucida Sans Unicode</vt:lpstr>
      <vt:lpstr>Nirmala UI</vt:lpstr>
      <vt:lpstr>Segoe UI Symbol</vt:lpstr>
      <vt:lpstr>SFORM9</vt:lpstr>
      <vt:lpstr>SFOTI10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Yu Gothic UI Semilight</vt:lpstr>
      <vt:lpstr>UNamur</vt:lpstr>
      <vt:lpstr>1_UNamur</vt:lpstr>
      <vt:lpstr>PowerPoint Presentation</vt:lpstr>
      <vt:lpstr>MA Example</vt:lpstr>
      <vt:lpstr>MA Example</vt:lpstr>
      <vt:lpstr>Roles in MDE</vt:lpstr>
      <vt:lpstr>What is a Model Animation ?</vt:lpstr>
      <vt:lpstr>MA in a nutshell</vt:lpstr>
      <vt:lpstr>Decoupling TUs and AUs</vt:lpstr>
      <vt:lpstr>Challenges  </vt:lpstr>
      <vt:lpstr>PowerPoint Presentation</vt:lpstr>
      <vt:lpstr>Complex Rendering Patterns</vt:lpstr>
      <vt:lpstr>Providing “snapping” capabilities</vt:lpstr>
      <vt:lpstr>Integrating “insideness” natively </vt:lpstr>
      <vt:lpstr>Supporting animations natively </vt:lpstr>
      <vt:lpstr>PowerPoint Presentation</vt:lpstr>
      <vt:lpstr>MA Effects vs. Schedule</vt:lpstr>
      <vt:lpstr>UA Effects</vt:lpstr>
      <vt:lpstr>UA Scheduling</vt:lpstr>
      <vt:lpstr>PowerPoint Presentation</vt:lpstr>
      <vt:lpstr>UA Parameterization</vt:lpstr>
      <vt:lpstr>UA Parametrizaion</vt:lpstr>
      <vt:lpstr>UA Parametrizaion</vt:lpstr>
      <vt:lpstr>TU/TA Linking</vt:lpstr>
      <vt:lpstr>Conclusion</vt:lpstr>
      <vt:lpstr>PowerPoint Presentation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Moussa Amrani</cp:lastModifiedBy>
  <cp:revision>2656</cp:revision>
  <cp:lastPrinted>2010-01-15T13:48:56Z</cp:lastPrinted>
  <dcterms:created xsi:type="dcterms:W3CDTF">2003-10-08T07:15:15Z</dcterms:created>
  <dcterms:modified xsi:type="dcterms:W3CDTF">2022-08-29T15:14:11Z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